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6" r:id="rId2"/>
    <p:sldId id="268" r:id="rId3"/>
    <p:sldId id="267" r:id="rId4"/>
    <p:sldId id="257" r:id="rId5"/>
    <p:sldId id="258" r:id="rId6"/>
    <p:sldId id="269" r:id="rId7"/>
    <p:sldId id="260" r:id="rId8"/>
    <p:sldId id="270" r:id="rId9"/>
    <p:sldId id="263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99" d="100"/>
          <a:sy n="99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GDP</a:t>
            </a:r>
            <a:r>
              <a:rPr lang="en-US" baseline="0" dirty="0"/>
              <a:t> (Billion USD)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Armenia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1995.0</c:v>
                </c:pt>
                <c:pt idx="1">
                  <c:v>2000.0</c:v>
                </c:pt>
                <c:pt idx="2">
                  <c:v>2005.0</c:v>
                </c:pt>
                <c:pt idx="3">
                  <c:v>2010.0</c:v>
                </c:pt>
                <c:pt idx="4">
                  <c:v>2015.0</c:v>
                </c:pt>
                <c:pt idx="5">
                  <c:v>2016.0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1.468</c:v>
                </c:pt>
                <c:pt idx="1">
                  <c:v>1.911999999999999</c:v>
                </c:pt>
                <c:pt idx="2">
                  <c:v>4.9</c:v>
                </c:pt>
                <c:pt idx="3">
                  <c:v>9.26</c:v>
                </c:pt>
                <c:pt idx="4">
                  <c:v>10.529</c:v>
                </c:pt>
                <c:pt idx="5">
                  <c:v>10.55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2C8-4FD9-A344-013E258FFF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Azerbaijan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1995.0</c:v>
                </c:pt>
                <c:pt idx="1">
                  <c:v>2000.0</c:v>
                </c:pt>
                <c:pt idx="2">
                  <c:v>2005.0</c:v>
                </c:pt>
                <c:pt idx="3">
                  <c:v>2010.0</c:v>
                </c:pt>
                <c:pt idx="4">
                  <c:v>2015.0</c:v>
                </c:pt>
                <c:pt idx="5">
                  <c:v>2016.0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3.052</c:v>
                </c:pt>
                <c:pt idx="1">
                  <c:v>5.273</c:v>
                </c:pt>
                <c:pt idx="2">
                  <c:v>13.25</c:v>
                </c:pt>
                <c:pt idx="3">
                  <c:v>52.9</c:v>
                </c:pt>
                <c:pt idx="4">
                  <c:v>56.05</c:v>
                </c:pt>
                <c:pt idx="5">
                  <c:v>47.0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2C8-4FD9-A344-013E258FFF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Georgia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1995.0</c:v>
                </c:pt>
                <c:pt idx="1">
                  <c:v>2000.0</c:v>
                </c:pt>
                <c:pt idx="2">
                  <c:v>2005.0</c:v>
                </c:pt>
                <c:pt idx="3">
                  <c:v>2010.0</c:v>
                </c:pt>
                <c:pt idx="4">
                  <c:v>2015.0</c:v>
                </c:pt>
                <c:pt idx="5">
                  <c:v>2016.0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2.694</c:v>
                </c:pt>
                <c:pt idx="1">
                  <c:v>3.056999999999999</c:v>
                </c:pt>
                <c:pt idx="2">
                  <c:v>6.411</c:v>
                </c:pt>
                <c:pt idx="3">
                  <c:v>11.64</c:v>
                </c:pt>
                <c:pt idx="4">
                  <c:v>14.3228</c:v>
                </c:pt>
                <c:pt idx="5">
                  <c:v>14.33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2C8-4FD9-A344-013E258FFF3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Kazakhstan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1995.0</c:v>
                </c:pt>
                <c:pt idx="1">
                  <c:v>2000.0</c:v>
                </c:pt>
                <c:pt idx="2">
                  <c:v>2005.0</c:v>
                </c:pt>
                <c:pt idx="3">
                  <c:v>2010.0</c:v>
                </c:pt>
                <c:pt idx="4">
                  <c:v>2015.0</c:v>
                </c:pt>
                <c:pt idx="5">
                  <c:v>2016.0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0">
                  <c:v>20.37</c:v>
                </c:pt>
                <c:pt idx="1">
                  <c:v>18.29</c:v>
                </c:pt>
                <c:pt idx="2">
                  <c:v>57.2</c:v>
                </c:pt>
                <c:pt idx="3">
                  <c:v>148.0</c:v>
                </c:pt>
                <c:pt idx="4">
                  <c:v>184.0</c:v>
                </c:pt>
                <c:pt idx="5">
                  <c:v>133.7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57B-4F3B-BFFB-FC1E734B25E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Turkmenistan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1995.0</c:v>
                </c:pt>
                <c:pt idx="1">
                  <c:v>2000.0</c:v>
                </c:pt>
                <c:pt idx="2">
                  <c:v>2005.0</c:v>
                </c:pt>
                <c:pt idx="3">
                  <c:v>2010.0</c:v>
                </c:pt>
                <c:pt idx="4">
                  <c:v>2015.0</c:v>
                </c:pt>
                <c:pt idx="5">
                  <c:v>2016.0</c:v>
                </c:pt>
              </c:numCache>
            </c:numRef>
          </c:cat>
          <c:val>
            <c:numRef>
              <c:f>Sheet1!$F$2:$F$7</c:f>
              <c:numCache>
                <c:formatCode>General</c:formatCode>
                <c:ptCount val="6"/>
                <c:pt idx="0">
                  <c:v>2.4</c:v>
                </c:pt>
                <c:pt idx="1">
                  <c:v>3.0</c:v>
                </c:pt>
                <c:pt idx="2">
                  <c:v>8.1</c:v>
                </c:pt>
                <c:pt idx="3">
                  <c:v>22.58</c:v>
                </c:pt>
                <c:pt idx="4">
                  <c:v>43.52</c:v>
                </c:pt>
                <c:pt idx="5">
                  <c:v>36.80000000000001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57B-4F3B-BFFB-FC1E734B2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1395392"/>
        <c:axId val="1191397168"/>
      </c:lineChart>
      <c:catAx>
        <c:axId val="119139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1397168"/>
        <c:crosses val="autoZero"/>
        <c:auto val="1"/>
        <c:lblAlgn val="ctr"/>
        <c:lblOffset val="100"/>
        <c:noMultiLvlLbl val="0"/>
      </c:catAx>
      <c:valAx>
        <c:axId val="1191397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139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2504A7-B7EC-4A49-98CC-FE176F9148BD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37D3-6712-45BE-92EE-B2CB65C4F6B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917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04A7-B7EC-4A49-98CC-FE176F9148BD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37D3-6712-45BE-92EE-B2CB65C4F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4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04A7-B7EC-4A49-98CC-FE176F9148BD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37D3-6712-45BE-92EE-B2CB65C4F6B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12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04A7-B7EC-4A49-98CC-FE176F9148BD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37D3-6712-45BE-92EE-B2CB65C4F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04A7-B7EC-4A49-98CC-FE176F9148BD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37D3-6712-45BE-92EE-B2CB65C4F6B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52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04A7-B7EC-4A49-98CC-FE176F9148BD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37D3-6712-45BE-92EE-B2CB65C4F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1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04A7-B7EC-4A49-98CC-FE176F9148BD}" type="datetimeFigureOut">
              <a:rPr lang="en-US" smtClean="0"/>
              <a:t>4/26/18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37D3-6712-45BE-92EE-B2CB65C4F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0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04A7-B7EC-4A49-98CC-FE176F9148BD}" type="datetimeFigureOut">
              <a:rPr lang="en-US" smtClean="0"/>
              <a:t>4/26/18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37D3-6712-45BE-92EE-B2CB65C4F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0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04A7-B7EC-4A49-98CC-FE176F9148BD}" type="datetimeFigureOut">
              <a:rPr lang="en-US" smtClean="0"/>
              <a:t>4/26/18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37D3-6712-45BE-92EE-B2CB65C4F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1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04A7-B7EC-4A49-98CC-FE176F9148BD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37D3-6712-45BE-92EE-B2CB65C4F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23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04A7-B7EC-4A49-98CC-FE176F9148BD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37D3-6712-45BE-92EE-B2CB65C4F6B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465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12504A7-B7EC-4A49-98CC-FE176F9148BD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52537D3-6712-45BE-92EE-B2CB65C4F6B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07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Caspian Region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97FBA57C-B374-46D5-811A-82E9039AA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18" y="1727200"/>
            <a:ext cx="8672946" cy="4756727"/>
          </a:xfrm>
        </p:spPr>
      </p:pic>
    </p:spTree>
    <p:extLst>
      <p:ext uri="{BB962C8B-B14F-4D97-AF65-F5344CB8AC3E}">
        <p14:creationId xmlns:p14="http://schemas.microsoft.com/office/powerpoint/2010/main" val="2748877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59D12C-20E3-4122-96B8-9325C2A3A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and Legal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6E10F8-EFDF-41B9-871B-68745DED9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Status of Caspian, Moscow meetings</a:t>
            </a:r>
          </a:p>
          <a:p>
            <a:r>
              <a:rPr lang="en-US" dirty="0"/>
              <a:t>- Russia moving Caspian Fleet for Astrakhan to </a:t>
            </a:r>
            <a:r>
              <a:rPr lang="en-US" dirty="0" err="1"/>
              <a:t>Kaspiisk</a:t>
            </a:r>
            <a:r>
              <a:rPr lang="en-US" dirty="0"/>
              <a:t> (only 100 km away from AZ border)</a:t>
            </a:r>
          </a:p>
          <a:p>
            <a:r>
              <a:rPr lang="en-US" dirty="0"/>
              <a:t>- Russia firing missiles to Syria</a:t>
            </a:r>
          </a:p>
          <a:p>
            <a:r>
              <a:rPr lang="en-US" dirty="0"/>
              <a:t>- Conflicts (</a:t>
            </a:r>
            <a:r>
              <a:rPr lang="en-US" dirty="0" err="1"/>
              <a:t>Nagorno</a:t>
            </a:r>
            <a:r>
              <a:rPr lang="en-US" dirty="0"/>
              <a:t> </a:t>
            </a:r>
            <a:r>
              <a:rPr lang="en-US" dirty="0" err="1"/>
              <a:t>Karabakh</a:t>
            </a:r>
            <a:r>
              <a:rPr lang="en-US" dirty="0"/>
              <a:t>, Ossetia, Abkhazia)</a:t>
            </a:r>
          </a:p>
          <a:p>
            <a:r>
              <a:rPr lang="en-US" dirty="0"/>
              <a:t>- US/NATO supply route to Afghanistan</a:t>
            </a:r>
          </a:p>
        </p:txBody>
      </p:sp>
    </p:spTree>
    <p:extLst>
      <p:ext uri="{BB962C8B-B14F-4D97-AF65-F5344CB8AC3E}">
        <p14:creationId xmlns:p14="http://schemas.microsoft.com/office/powerpoint/2010/main" val="4219296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695B61-A83C-48D9-AF0A-4D89D5150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Economy, Trade and Transit</a:t>
            </a:r>
          </a:p>
          <a:p>
            <a:r>
              <a:rPr lang="en-US" dirty="0"/>
              <a:t>Energy (Hydrocarbons, Renewables)</a:t>
            </a:r>
          </a:p>
          <a:p>
            <a:r>
              <a:rPr lang="en-US" dirty="0"/>
              <a:t>Security </a:t>
            </a:r>
          </a:p>
          <a:p>
            <a:r>
              <a:rPr lang="en-US" dirty="0"/>
              <a:t>Environment</a:t>
            </a:r>
          </a:p>
          <a:p>
            <a:r>
              <a:rPr lang="en-US" dirty="0"/>
              <a:t>Legal Disputes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592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Growth and GDP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090833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6056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547"/>
          </a:xfrm>
        </p:spPr>
        <p:txBody>
          <a:bodyPr/>
          <a:lstStyle/>
          <a:p>
            <a:r>
              <a:rPr lang="en-US" dirty="0"/>
              <a:t>EU, China, US, Russia Trade with Caspian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3079"/>
            <a:ext cx="10688782" cy="6694921"/>
          </a:xfrm>
        </p:spPr>
      </p:pic>
    </p:spTree>
    <p:extLst>
      <p:ext uri="{BB962C8B-B14F-4D97-AF65-F5344CB8AC3E}">
        <p14:creationId xmlns:p14="http://schemas.microsoft.com/office/powerpoint/2010/main" val="770183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86603"/>
            <a:ext cx="10327363" cy="6483652"/>
          </a:xfrm>
        </p:spPr>
      </p:pic>
    </p:spTree>
    <p:extLst>
      <p:ext uri="{BB962C8B-B14F-4D97-AF65-F5344CB8AC3E}">
        <p14:creationId xmlns:p14="http://schemas.microsoft.com/office/powerpoint/2010/main" val="1387530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5BDA7B-E7AC-42BE-B8E8-3F83D5172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the Caspian Trio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29058A-D541-4FC8-AEB7-A3B548239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Arctic to Gulf (Russia – Caspian – Iran)</a:t>
            </a:r>
          </a:p>
          <a:p>
            <a:r>
              <a:rPr lang="en-US" dirty="0"/>
              <a:t>- China’s Belt and Road Initiative</a:t>
            </a:r>
          </a:p>
          <a:p>
            <a:r>
              <a:rPr lang="en-US" dirty="0"/>
              <a:t>- 37 Billion USD invested in 206 projects</a:t>
            </a:r>
          </a:p>
          <a:p>
            <a:r>
              <a:rPr lang="en-US" dirty="0"/>
              <a:t>- Intra regional connectivity and trade has to improve (only 8 percent now)</a:t>
            </a:r>
          </a:p>
          <a:p>
            <a:r>
              <a:rPr lang="en-US" dirty="0"/>
              <a:t>- Example: Uzbek – Tajik opening (bilateral trade went from 10 to 110 million in just two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309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67856"/>
            <a:ext cx="10281181" cy="6040870"/>
          </a:xfrm>
        </p:spPr>
      </p:pic>
    </p:spTree>
    <p:extLst>
      <p:ext uri="{BB962C8B-B14F-4D97-AF65-F5344CB8AC3E}">
        <p14:creationId xmlns:p14="http://schemas.microsoft.com/office/powerpoint/2010/main" val="1809276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0C1CC1-959A-4384-BA22-F7F32B61D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E0BAC2-1B29-4940-B31F-2821B7BF2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Hydrocarbon rich </a:t>
            </a:r>
          </a:p>
          <a:p>
            <a:r>
              <a:rPr lang="en-US" dirty="0"/>
              <a:t>Major projects (ACG, </a:t>
            </a:r>
            <a:r>
              <a:rPr lang="en-US" dirty="0" err="1"/>
              <a:t>Kashagan</a:t>
            </a:r>
            <a:r>
              <a:rPr lang="en-US" dirty="0"/>
              <a:t>, BTC, </a:t>
            </a:r>
            <a:r>
              <a:rPr lang="en-US" dirty="0" err="1"/>
              <a:t>Shahdeniz</a:t>
            </a:r>
            <a:r>
              <a:rPr lang="en-US" dirty="0"/>
              <a:t>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Turkmenistan commitments to China</a:t>
            </a:r>
          </a:p>
          <a:p>
            <a:r>
              <a:rPr lang="en-US" dirty="0"/>
              <a:t>Trans Caspian</a:t>
            </a:r>
          </a:p>
          <a:p>
            <a:r>
              <a:rPr lang="en-US" dirty="0"/>
              <a:t>Southern Gas Corridor</a:t>
            </a:r>
          </a:p>
          <a:p>
            <a:r>
              <a:rPr lang="en-US" dirty="0"/>
              <a:t>Renewables (High potential, low utilization)</a:t>
            </a:r>
          </a:p>
          <a:p>
            <a:r>
              <a:rPr lang="en-US" dirty="0"/>
              <a:t>Environment </a:t>
            </a:r>
          </a:p>
        </p:txBody>
      </p:sp>
    </p:spTree>
    <p:extLst>
      <p:ext uri="{BB962C8B-B14F-4D97-AF65-F5344CB8AC3E}">
        <p14:creationId xmlns:p14="http://schemas.microsoft.com/office/powerpoint/2010/main" val="2090979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Southern Gas Corridor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1736436"/>
            <a:ext cx="9347200" cy="4572289"/>
          </a:xfrm>
        </p:spPr>
      </p:pic>
    </p:spTree>
    <p:extLst>
      <p:ext uri="{BB962C8B-B14F-4D97-AF65-F5344CB8AC3E}">
        <p14:creationId xmlns:p14="http://schemas.microsoft.com/office/powerpoint/2010/main" val="29744561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189</Words>
  <Application>Microsoft Macintosh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Tw Cen MT</vt:lpstr>
      <vt:lpstr>Tw Cen MT Condensed</vt:lpstr>
      <vt:lpstr>Wingdings 3</vt:lpstr>
      <vt:lpstr>Integral</vt:lpstr>
      <vt:lpstr>Caspian Region</vt:lpstr>
      <vt:lpstr>Key Issues</vt:lpstr>
      <vt:lpstr>Economic Growth and GDP </vt:lpstr>
      <vt:lpstr>EU, China, US, Russia Trade with Caspian</vt:lpstr>
      <vt:lpstr>PowerPoint Presentation</vt:lpstr>
      <vt:lpstr>Connecting the Caspian Trio</vt:lpstr>
      <vt:lpstr>PowerPoint Presentation</vt:lpstr>
      <vt:lpstr>Energy</vt:lpstr>
      <vt:lpstr>Southern Gas Corridor </vt:lpstr>
      <vt:lpstr>Security and Legal Issues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Caspian Policy Center</dc:title>
  <dc:creator>Efgan Niftiyev</dc:creator>
  <cp:lastModifiedBy>efgan niftiyev</cp:lastModifiedBy>
  <cp:revision>19</cp:revision>
  <dcterms:created xsi:type="dcterms:W3CDTF">2017-04-21T13:26:09Z</dcterms:created>
  <dcterms:modified xsi:type="dcterms:W3CDTF">2018-04-26T10:19:09Z</dcterms:modified>
</cp:coreProperties>
</file>