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9" r:id="rId6"/>
    <p:sldId id="262" r:id="rId7"/>
    <p:sldId id="272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8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8013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31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90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46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87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45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87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36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bin"/>
              <a:buNone/>
              <a:defRPr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2492280" y="3245654"/>
            <a:ext cx="86370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Shape 9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Shape 100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Shape 75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8" name="Shape 78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Shape 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57374" y="5384822"/>
            <a:ext cx="3134626" cy="1578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822" y="5754"/>
            <a:ext cx="1636634" cy="107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141214" y="5181727"/>
            <a:ext cx="1916160" cy="168770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191600" y="-1130900"/>
            <a:ext cx="92250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bin"/>
              <a:buNone/>
            </a:pPr>
            <a:r>
              <a:rPr lang="en-US" sz="3600" i="1"/>
              <a:t>Behavioral Interventions in Energy Consumption</a:t>
            </a:r>
            <a:endParaRPr sz="3600" b="0" i="1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662075" y="3753836"/>
            <a:ext cx="86370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 smtClean="0"/>
              <a:t>April 28, </a:t>
            </a:r>
            <a:r>
              <a:rPr lang="en-US" dirty="0"/>
              <a:t>2018</a:t>
            </a:r>
            <a:endParaRPr sz="1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1757046" y="1795818"/>
            <a:ext cx="9284100" cy="1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Prepared for the </a:t>
            </a:r>
            <a:r>
              <a:rPr lang="en-US" sz="2400" dirty="0" smtClean="0"/>
              <a:t>Mason Energy Symposium</a:t>
            </a:r>
            <a:endParaRPr sz="2400" dirty="0"/>
          </a:p>
        </p:txBody>
      </p:sp>
      <p:sp>
        <p:nvSpPr>
          <p:cNvPr id="110" name="Shape 110"/>
          <p:cNvSpPr txBox="1"/>
          <p:nvPr/>
        </p:nvSpPr>
        <p:spPr>
          <a:xfrm>
            <a:off x="3463360" y="2608043"/>
            <a:ext cx="5871472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Caveat"/>
                <a:ea typeface="Caveat"/>
                <a:cs typeface="Caveat"/>
                <a:sym typeface="Caveat"/>
              </a:rPr>
              <a:t>By: Joel Hicks, Ph.D. student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 smtClean="0">
                <a:latin typeface="Caveat"/>
                <a:ea typeface="Caveat"/>
                <a:cs typeface="Caveat"/>
                <a:sym typeface="Caveat"/>
              </a:rPr>
              <a:t>Schar</a:t>
            </a:r>
            <a:r>
              <a:rPr lang="en-US" sz="2600" dirty="0" smtClean="0">
                <a:latin typeface="Caveat"/>
                <a:ea typeface="Caveat"/>
                <a:cs typeface="Caveat"/>
                <a:sym typeface="Caveat"/>
              </a:rPr>
              <a:t> School of Policy and Government</a:t>
            </a:r>
            <a:endParaRPr sz="2600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501379" y="334994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/>
              <a:t>Public Policy Motivation</a:t>
            </a: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1150829"/>
            <a:ext cx="7855047" cy="4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dirty="0"/>
              <a:t>Controlling energy costs through demand management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Cheaper to save 1 Kwh of energy than it is to generate 1 Kwh 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 smtClean="0"/>
              <a:t>Why do people not invest more in energy efficiency? = ”Energy Efficiency Paradox” or “Energy Efficiency Gap”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 smtClean="0"/>
              <a:t>Consumers </a:t>
            </a:r>
            <a:r>
              <a:rPr lang="en-US" dirty="0"/>
              <a:t>should be more heavily rewarded for reducing demand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Rebates and other conservation programs suffer from free-ridership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dirty="0"/>
              <a:t>Behavioral “nudges” </a:t>
            </a:r>
            <a:r>
              <a:rPr lang="en-US" dirty="0" smtClean="0"/>
              <a:t>have </a:t>
            </a:r>
            <a:r>
              <a:rPr lang="en-US" dirty="0"/>
              <a:t>worked in energy conservation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Neighbor or “peer” comparisons of energy </a:t>
            </a:r>
            <a:r>
              <a:rPr lang="en-US" dirty="0" smtClean="0"/>
              <a:t>usage (e.g. home energy reports)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Increased awareness/frequency of energy usage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Financial incentives - Pay for Performance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 smtClean="0"/>
              <a:t>Loss Aversion still unexplored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" name="Shape 117"/>
          <p:cNvGrpSpPr/>
          <p:nvPr/>
        </p:nvGrpSpPr>
        <p:grpSpPr>
          <a:xfrm>
            <a:off x="7748936" y="1029536"/>
            <a:ext cx="4377222" cy="3269381"/>
            <a:chOff x="8026400" y="1384100"/>
            <a:chExt cx="4127749" cy="3097950"/>
          </a:xfrm>
        </p:grpSpPr>
        <p:pic>
          <p:nvPicPr>
            <p:cNvPr id="118" name="Shape 1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26400" y="1384100"/>
              <a:ext cx="4127749" cy="258195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04775" dir="954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9" name="Shape 119"/>
            <p:cNvSpPr txBox="1"/>
            <p:nvPr/>
          </p:nvSpPr>
          <p:spPr>
            <a:xfrm>
              <a:off x="8026400" y="3998150"/>
              <a:ext cx="4127700" cy="483900"/>
            </a:xfrm>
            <a:prstGeom prst="rect">
              <a:avLst/>
            </a:prstGeom>
            <a:solidFill>
              <a:srgbClr val="A2C4C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04775" dir="77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/>
                <a:t>American Council for an Energy Efficient Economy - eschwass, “How Much Does Energy Efficiency Cost?,” Text, ACEEE, March 17, 2016, http://aceee.org/how-much-does-energy-efficiency-cost.</a:t>
              </a:r>
              <a:endParaRPr sz="8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3179" y="28626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/>
              <a:t>What is the theory?</a:t>
            </a: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87344" y="1362597"/>
            <a:ext cx="7908357" cy="4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dirty="0"/>
              <a:t>Loss Aversion or The Endowment Effect 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Multiple studies show that people overvalue things they already own </a:t>
            </a:r>
            <a:r>
              <a:rPr lang="en-US" i="1" dirty="0"/>
              <a:t>relative to the same thing </a:t>
            </a:r>
            <a:r>
              <a:rPr lang="en-US" dirty="0"/>
              <a:t>they do not own (WTP &lt; WTA) 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/>
              <a:t>Use an Energy Efficiency Escrow (EEE) as a proxy for potential </a:t>
            </a:r>
            <a:r>
              <a:rPr lang="en-US" dirty="0" smtClean="0"/>
              <a:t>losses</a:t>
            </a:r>
          </a:p>
          <a:p>
            <a:pPr marL="228600" indent="-228600">
              <a:spcBef>
                <a:spcPts val="500"/>
              </a:spcBef>
              <a:buSzPts val="1800"/>
            </a:pPr>
            <a:r>
              <a:rPr lang="en-US" dirty="0" smtClean="0"/>
              <a:t>Usage feedback</a:t>
            </a:r>
          </a:p>
          <a:p>
            <a:pPr marL="685800" lvl="1" indent="-228600"/>
            <a:r>
              <a:rPr lang="en-US" dirty="0" smtClean="0"/>
              <a:t>We know that increased information feedback can decrease consumption (meta-analysis of 42 studies </a:t>
            </a:r>
            <a:r>
              <a:rPr lang="en-US" dirty="0" smtClean="0">
                <a:sym typeface="Wingdings"/>
              </a:rPr>
              <a:t> 7.1%)</a:t>
            </a:r>
            <a:endParaRPr lang="en-US" dirty="0" smtClean="0"/>
          </a:p>
          <a:p>
            <a:pPr marL="685800" lvl="1" indent="-228600"/>
            <a:r>
              <a:rPr lang="en-US" dirty="0" smtClean="0"/>
              <a:t>Many caveats incl.</a:t>
            </a:r>
          </a:p>
          <a:p>
            <a:pPr marL="1143000" lvl="2" indent="-228600"/>
            <a:r>
              <a:rPr lang="en-US" dirty="0" smtClean="0"/>
              <a:t>Frequency of feedback</a:t>
            </a:r>
          </a:p>
          <a:p>
            <a:pPr marL="1143000" lvl="2" indent="-228600"/>
            <a:r>
              <a:rPr lang="en-US" dirty="0" smtClean="0"/>
              <a:t>Persistence</a:t>
            </a:r>
          </a:p>
          <a:p>
            <a:pPr marL="1143000" lvl="2" indent="-228600"/>
            <a:r>
              <a:rPr lang="en-US" dirty="0" smtClean="0"/>
              <a:t>Environmental Predisposition</a:t>
            </a:r>
          </a:p>
          <a:p>
            <a:pPr marL="1143000" lvl="2" indent="-228600"/>
            <a:endParaRPr lang="en-US" dirty="0" smtClean="0"/>
          </a:p>
          <a:p>
            <a:pPr marL="1143000" lvl="2" indent="-228600"/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0" name="Shape 130"/>
          <p:cNvGrpSpPr/>
          <p:nvPr/>
        </p:nvGrpSpPr>
        <p:grpSpPr>
          <a:xfrm>
            <a:off x="8051536" y="259041"/>
            <a:ext cx="3797173" cy="3683987"/>
            <a:chOff x="8026400" y="635925"/>
            <a:chExt cx="4075550" cy="4227425"/>
          </a:xfrm>
        </p:grpSpPr>
        <p:pic>
          <p:nvPicPr>
            <p:cNvPr id="131" name="Shape 1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26400" y="635925"/>
              <a:ext cx="4075550" cy="3355924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19075" dir="30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32" name="Shape 132"/>
            <p:cNvSpPr txBox="1"/>
            <p:nvPr/>
          </p:nvSpPr>
          <p:spPr>
            <a:xfrm>
              <a:off x="8026400" y="3998150"/>
              <a:ext cx="4075500" cy="865200"/>
            </a:xfrm>
            <a:prstGeom prst="rect">
              <a:avLst/>
            </a:prstGeom>
            <a:solidFill>
              <a:srgbClr val="A2C4C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00025" dir="30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Daniel </a:t>
              </a:r>
              <a:r>
                <a:rPr lang="en-US" sz="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Kahneman</a:t>
              </a:r>
              <a:r>
                <a:rPr lang="en-US" sz="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Jack L. </a:t>
              </a:r>
              <a:r>
                <a:rPr lang="en-US" sz="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Knetsch</a:t>
              </a:r>
              <a:r>
                <a:rPr lang="en-US" sz="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and Richard H. </a:t>
              </a:r>
              <a:r>
                <a:rPr lang="en-US" sz="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Thaler</a:t>
              </a:r>
              <a:r>
                <a:rPr lang="en-US" sz="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“Anomalies: The Endowment Effect, Loss Aversion, and Status Quo Bias,” </a:t>
              </a:r>
              <a:r>
                <a:rPr lang="en-US" sz="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Journal of Economic Perspectives</a:t>
              </a:r>
              <a:r>
                <a:rPr lang="en-US" sz="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5, no. 1 (March 1991): 193–206, https://</a:t>
              </a:r>
              <a:r>
                <a:rPr lang="en-US" sz="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doi.org</a:t>
              </a:r>
              <a:r>
                <a:rPr lang="en-US" sz="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/10.1257/jep.5.1.193</a:t>
              </a:r>
              <a:endParaRPr sz="800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9637641" y="3210787"/>
            <a:ext cx="921690" cy="249223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6" idx="3"/>
          </p:cNvCxnSpPr>
          <p:nvPr/>
        </p:nvCxnSpPr>
        <p:spPr>
          <a:xfrm flipV="1">
            <a:off x="9848675" y="3440782"/>
            <a:ext cx="613911" cy="1408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51110" y="4593730"/>
            <a:ext cx="194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 Nobel Prize in </a:t>
            </a:r>
            <a:r>
              <a:rPr lang="en-US" smtClean="0"/>
              <a:t>Economics Winner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357" y="4051725"/>
            <a:ext cx="1035318" cy="1594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615679" y="165220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dirty="0"/>
              <a:t>Research </a:t>
            </a:r>
            <a:r>
              <a:rPr lang="en-US" dirty="0" smtClean="0"/>
              <a:t>Question </a:t>
            </a:r>
            <a:r>
              <a:rPr lang="en-US" dirty="0"/>
              <a:t>- </a:t>
            </a:r>
            <a:r>
              <a:rPr lang="en-US" dirty="0" smtClean="0"/>
              <a:t>Hypothesis</a:t>
            </a:r>
            <a:endParaRPr sz="32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1152330"/>
            <a:ext cx="4939975" cy="13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None/>
            </a:pPr>
            <a:r>
              <a:rPr lang="en-US" sz="1600" dirty="0"/>
              <a:t>Can </a:t>
            </a:r>
            <a:r>
              <a:rPr lang="en-US" sz="1600" dirty="0">
                <a:solidFill>
                  <a:srgbClr val="851530"/>
                </a:solidFill>
              </a:rPr>
              <a:t>Loss Aversion</a:t>
            </a:r>
            <a:r>
              <a:rPr lang="en-US" sz="1600" dirty="0"/>
              <a:t> be used as to incentivize energy conservation? </a:t>
            </a:r>
            <a:endParaRPr sz="1600"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400" dirty="0"/>
              <a:t>Hypothesis: Loss Aversion (through an EEE) will result in lower energy consumption relative to the same incentive given as a pay-for-performance program</a:t>
            </a:r>
            <a:r>
              <a:rPr lang="en-US" sz="1400" dirty="0" smtClean="0"/>
              <a:t>.</a:t>
            </a:r>
            <a:endParaRPr sz="1400" dirty="0"/>
          </a:p>
          <a:p>
            <a:pPr marL="45720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040373" y="790363"/>
            <a:ext cx="219803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Establish User Baselines (e.g. 12 kWh per day)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5367477" y="1604000"/>
            <a:ext cx="1457325" cy="714375"/>
          </a:xfrm>
          <a:prstGeom prst="trapezoid">
            <a:avLst/>
          </a:prstGeom>
          <a:solidFill>
            <a:schemeClr val="accent1">
              <a:alpha val="6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Reward users with $0.10 for every kWh below baseline</a:t>
            </a:r>
            <a:endParaRPr lang="en-US" sz="1100" dirty="0"/>
          </a:p>
        </p:txBody>
      </p:sp>
      <p:cxnSp>
        <p:nvCxnSpPr>
          <p:cNvPr id="8" name="Straight Arrow Connector 7"/>
          <p:cNvCxnSpPr>
            <a:stCxn id="3" idx="2"/>
            <a:endCxn id="6" idx="0"/>
          </p:cNvCxnSpPr>
          <p:nvPr/>
        </p:nvCxnSpPr>
        <p:spPr>
          <a:xfrm flipH="1">
            <a:off x="6096140" y="1313583"/>
            <a:ext cx="43250" cy="29041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54310" y="2678129"/>
            <a:ext cx="5807035" cy="2062103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49580" algn="ctr"/>
            <a:r>
              <a:rPr lang="en-US" sz="16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Pay-for-Performance</a:t>
            </a:r>
          </a:p>
          <a:p>
            <a:pPr marL="449580" algn="ctr"/>
            <a:endParaRPr lang="en-US" dirty="0" smtClean="0">
              <a:latin typeface="Adobe Garamond Pro" charset="0"/>
              <a:ea typeface="Calibri" charset="0"/>
              <a:cs typeface="Times New Roman" charset="0"/>
            </a:endParaRPr>
          </a:p>
          <a:p>
            <a:pPr marL="449580" algn="ctr"/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“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your average daily power usage was 12.0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kW-hr/day. We will reward you $0.10 for every kWh you save below your average.” </a:t>
            </a:r>
          </a:p>
          <a:p>
            <a:pPr marL="449580" algn="ctr"/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pPr marL="449580" algn="ctr"/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If average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usage over the next 60 days is 11.5 kW-hr/day 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your reward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will be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:”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pPr marL="449580" algn="ctr"/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 </a:t>
            </a:r>
          </a:p>
          <a:p>
            <a:pPr marL="457200" indent="-7620" algn="ctr"/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[((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12.0 – 11.5) kW-hr)/day  X (60 days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) X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($0.1/(kW-hr))] = $3.00</a:t>
            </a:r>
            <a:endParaRPr lang="en-US" dirty="0">
              <a:effectLst/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78129"/>
            <a:ext cx="6019137" cy="2739211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49580" algn="ctr"/>
            <a:r>
              <a:rPr lang="en-US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Energy Efficiency Escrow</a:t>
            </a:r>
          </a:p>
          <a:p>
            <a:pPr marL="449580" algn="ctr"/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  <a:p>
            <a:pPr algn="ctr"/>
            <a:r>
              <a:rPr lang="en-US" sz="1200" dirty="0" smtClean="0">
                <a:latin typeface="Cambria Math" charset="0"/>
                <a:ea typeface="Cambria Math" charset="0"/>
                <a:cs typeface="Cambria Math" charset="0"/>
              </a:rPr>
              <a:t>“your </a:t>
            </a:r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average daily power usage was 12.0 </a:t>
            </a:r>
            <a:r>
              <a:rPr lang="en-US" sz="1200" dirty="0" smtClean="0">
                <a:latin typeface="Cambria Math" charset="0"/>
                <a:ea typeface="Cambria Math" charset="0"/>
                <a:cs typeface="Cambria Math" charset="0"/>
              </a:rPr>
              <a:t>kW-hr/day. </a:t>
            </a:r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We will reward you $0.10 for every kWh you save below your </a:t>
            </a:r>
            <a:r>
              <a:rPr lang="en-US" sz="1200" dirty="0" smtClean="0">
                <a:latin typeface="Cambria Math" charset="0"/>
                <a:ea typeface="Cambria Math" charset="0"/>
                <a:cs typeface="Cambria Math" charset="0"/>
              </a:rPr>
              <a:t>average. We have calculated the maximum reward you could receive by using no energy over the next 60 days. This is your energy efficiency escrow (EEE)”</a:t>
            </a:r>
            <a:endParaRPr lang="en-US" sz="1200" dirty="0">
              <a:latin typeface="Cambria Math" charset="0"/>
              <a:ea typeface="Cambria Math" charset="0"/>
              <a:cs typeface="Cambria Math" charset="0"/>
            </a:endParaRPr>
          </a:p>
          <a:p>
            <a:pPr algn="ctr"/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 </a:t>
            </a:r>
          </a:p>
          <a:p>
            <a:pPr algn="ctr"/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(12.0 kW-hr)/day  X (60 days)X ($0.1/(kW-hr))=$72.00</a:t>
            </a:r>
          </a:p>
          <a:p>
            <a:pPr algn="ctr"/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 </a:t>
            </a:r>
          </a:p>
          <a:p>
            <a:pPr algn="ctr"/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It will continuously decrement to reflect your actual usage. For instance, if after 60 days your average usage decreased from 12.0 kW-hr/day to 11.5 kW-hr/day your EEE will show a balance of</a:t>
            </a:r>
            <a:r>
              <a:rPr lang="en-US" sz="1200" dirty="0" smtClean="0">
                <a:latin typeface="Cambria Math" charset="0"/>
                <a:ea typeface="Cambria Math" charset="0"/>
                <a:cs typeface="Cambria Math" charset="0"/>
              </a:rPr>
              <a:t>:”</a:t>
            </a:r>
            <a:endParaRPr lang="en-US" sz="1200" dirty="0">
              <a:latin typeface="Cambria Math" charset="0"/>
              <a:ea typeface="Cambria Math" charset="0"/>
              <a:cs typeface="Cambria Math" charset="0"/>
            </a:endParaRPr>
          </a:p>
          <a:p>
            <a:pPr algn="ctr"/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 </a:t>
            </a:r>
          </a:p>
          <a:p>
            <a:pPr algn="ctr"/>
            <a:r>
              <a:rPr lang="en-US" sz="1200" dirty="0" smtClean="0">
                <a:latin typeface="Cambria Math" charset="0"/>
                <a:ea typeface="Cambria Math" charset="0"/>
                <a:cs typeface="Cambria Math" charset="0"/>
              </a:rPr>
              <a:t>[((</a:t>
            </a:r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12.0 – 11.5) kW-hr)/day  X (60 days</a:t>
            </a:r>
            <a:r>
              <a:rPr lang="en-US" sz="1200" dirty="0" smtClean="0">
                <a:latin typeface="Cambria Math" charset="0"/>
                <a:ea typeface="Cambria Math" charset="0"/>
                <a:cs typeface="Cambria Math" charset="0"/>
              </a:rPr>
              <a:t>) X </a:t>
            </a:r>
            <a:r>
              <a:rPr lang="en-US" sz="1200" dirty="0">
                <a:latin typeface="Cambria Math" charset="0"/>
                <a:ea typeface="Cambria Math" charset="0"/>
                <a:cs typeface="Cambria Math" charset="0"/>
              </a:rPr>
              <a:t>($0.1/(kW-hr))] = $3.00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5033176" y="2318375"/>
            <a:ext cx="1062964" cy="35975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>
            <a:off x="6096140" y="2318375"/>
            <a:ext cx="2284535" cy="35975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9F938-C7C7-46FE-9893-DE711678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     </a:t>
            </a:r>
            <a:r>
              <a:rPr lang="en-US" dirty="0" err="1" smtClean="0"/>
              <a:t>Sandbridge</a:t>
            </a:r>
            <a:r>
              <a:rPr lang="en-US" dirty="0" smtClean="0"/>
              <a:t> Hall</a:t>
            </a:r>
            <a:endParaRPr lang="en-US" dirty="0"/>
          </a:p>
        </p:txBody>
      </p:sp>
      <p:pic>
        <p:nvPicPr>
          <p:cNvPr id="4" name="Picture 4" descr="A large brick building&#10;&#10;Description generated with very high confidence">
            <a:extLst>
              <a:ext uri="{FF2B5EF4-FFF2-40B4-BE49-F238E27FC236}">
                <a16:creationId xmlns:a16="http://schemas.microsoft.com/office/drawing/2014/main" xmlns="" id="{60D10379-1F3F-4E6E-972C-1EC40DDC5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95" y="1657431"/>
            <a:ext cx="6520261" cy="43563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0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28299" y="678265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ARCHITECTURAL VIEW OF STUDY</a:t>
            </a: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5694"/>
            <a:ext cx="6104336" cy="45782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3181" y="2756284"/>
            <a:ext cx="276326" cy="2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9577" y="1225878"/>
            <a:ext cx="1247739" cy="1247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Shape 160"/>
          <p:cNvCxnSpPr>
            <a:stCxn id="158" idx="3"/>
          </p:cNvCxnSpPr>
          <p:nvPr/>
        </p:nvCxnSpPr>
        <p:spPr>
          <a:xfrm rot="10800000" flipH="1">
            <a:off x="2979507" y="1946447"/>
            <a:ext cx="3282600" cy="9480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Shape 161"/>
          <p:cNvSpPr txBox="1"/>
          <p:nvPr/>
        </p:nvSpPr>
        <p:spPr>
          <a:xfrm>
            <a:off x="7313634" y="1810458"/>
            <a:ext cx="2209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Space Heating/Cooling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6596" y="2732514"/>
            <a:ext cx="1933025" cy="152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835471">
            <a:off x="3331413" y="4736024"/>
            <a:ext cx="1124111" cy="88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7641" y="3634955"/>
            <a:ext cx="921865" cy="727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048899" y="2948378"/>
            <a:ext cx="17015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Variable loads – Monitor at PLUG level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66" name="Shape 166"/>
          <p:cNvCxnSpPr/>
          <p:nvPr/>
        </p:nvCxnSpPr>
        <p:spPr>
          <a:xfrm rot="10800000" flipH="1">
            <a:off x="2601243" y="3291507"/>
            <a:ext cx="3837473" cy="722000"/>
          </a:xfrm>
          <a:prstGeom prst="straightConnector1">
            <a:avLst/>
          </a:prstGeom>
          <a:noFill/>
          <a:ln w="22225" cap="flat" cmpd="sng">
            <a:solidFill>
              <a:srgbClr val="59438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" name="Shape 167"/>
          <p:cNvCxnSpPr/>
          <p:nvPr/>
        </p:nvCxnSpPr>
        <p:spPr>
          <a:xfrm rot="10800000" flipH="1">
            <a:off x="4008949" y="3443470"/>
            <a:ext cx="2462817" cy="1736285"/>
          </a:xfrm>
          <a:prstGeom prst="straightConnector1">
            <a:avLst/>
          </a:prstGeom>
          <a:noFill/>
          <a:ln w="22225" cap="flat" cmpd="sng">
            <a:solidFill>
              <a:srgbClr val="594387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 l="19595" t="1" r="22070" b="4434"/>
          <a:stretch/>
        </p:blipFill>
        <p:spPr>
          <a:xfrm flipH="1">
            <a:off x="3219324" y="2828025"/>
            <a:ext cx="210849" cy="3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584353" y="1343378"/>
            <a:ext cx="743270" cy="4423619"/>
          </a:xfrm>
          <a:prstGeom prst="rightBrace">
            <a:avLst>
              <a:gd name="adj1" fmla="val 8333"/>
              <a:gd name="adj2" fmla="val 1651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2084" y="844203"/>
            <a:ext cx="1760949" cy="176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10319090" y="2334932"/>
            <a:ext cx="285417" cy="44832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8" name="Shape 178"/>
          <p:cNvSpPr/>
          <p:nvPr/>
        </p:nvSpPr>
        <p:spPr>
          <a:xfrm rot="10800000">
            <a:off x="11071784" y="2322768"/>
            <a:ext cx="285417" cy="44832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9" name="Shape 179"/>
          <p:cNvSpPr/>
          <p:nvPr/>
        </p:nvSpPr>
        <p:spPr>
          <a:xfrm rot="5400000">
            <a:off x="9683530" y="1316780"/>
            <a:ext cx="285417" cy="44832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1099" y="3044216"/>
            <a:ext cx="438816" cy="645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 rot="-5400000">
            <a:off x="9646759" y="1707444"/>
            <a:ext cx="307891" cy="420728"/>
          </a:xfrm>
          <a:prstGeom prst="upArrow">
            <a:avLst>
              <a:gd name="adj1" fmla="val 50000"/>
              <a:gd name="adj2" fmla="val 53955"/>
            </a:avLst>
          </a:prstGeom>
          <a:solidFill>
            <a:srgbClr val="00B050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16786" y="2879155"/>
            <a:ext cx="975441" cy="97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 rot="10800000">
            <a:off x="11164498" y="4083716"/>
            <a:ext cx="285417" cy="44832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0352666" y="4058939"/>
            <a:ext cx="285417" cy="44832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96291" y="4821707"/>
            <a:ext cx="1353578" cy="762432"/>
          </a:xfrm>
          <a:prstGeom prst="rect">
            <a:avLst/>
          </a:prstGeom>
          <a:noFill/>
          <a:ln w="952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E2608-42F3-4A30-AA2E-CEEAEFF7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93" y="108284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     </a:t>
            </a:r>
            <a:r>
              <a:rPr lang="en-US" dirty="0" smtClean="0"/>
              <a:t>Student Mobile App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CAB39EB-25BC-47AA-A9A1-B266625AD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274" y="890336"/>
            <a:ext cx="7300940" cy="57751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279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58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427516" y="43064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ELEMENTS OF PILOT STUDY</a:t>
            </a: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02257" y="1696453"/>
            <a:ext cx="5010781" cy="424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Cabin"/>
              </a:rPr>
              <a:t>Install programmable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sym typeface="Cabin"/>
              </a:rPr>
              <a:t>thermostats and 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bin"/>
              </a:rPr>
              <a:t>plug-level power strips in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sym typeface="Cabin"/>
              </a:rPr>
              <a:t>14-20 suites (4 students/suite</a:t>
            </a:r>
            <a:r>
              <a:rPr lang="en-US" sz="1600" dirty="0" smtClean="0"/>
              <a:t>)</a:t>
            </a:r>
            <a:endParaRPr sz="1600"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Cabin"/>
              </a:rPr>
              <a:t>Control group will </a:t>
            </a:r>
            <a:r>
              <a:rPr lang="en-US" sz="1600" dirty="0" smtClean="0"/>
              <a:t>have loads monitored</a:t>
            </a:r>
            <a:r>
              <a:rPr lang="mr-IN" sz="1600" dirty="0" smtClean="0"/>
              <a:t>…</a:t>
            </a:r>
            <a:r>
              <a:rPr lang="en-US" sz="1600" dirty="0" smtClean="0"/>
              <a:t>.no control</a:t>
            </a:r>
            <a:r>
              <a:rPr lang="mr-IN" sz="1600" dirty="0" smtClean="0"/>
              <a:t>…</a:t>
            </a:r>
            <a:r>
              <a:rPr lang="en-US" sz="1600" dirty="0" smtClean="0"/>
              <a:t>..no usage</a:t>
            </a:r>
            <a:endParaRPr sz="1600"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Cabin"/>
              </a:rPr>
              <a:t>Experiment group (12-14 rooms) will have ability to 1) look at trend data, 2) receive usage comparisons with other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sym typeface="Cabin"/>
              </a:rPr>
              <a:t>rooms</a:t>
            </a:r>
            <a:endParaRPr sz="1600"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sym typeface="Cabin"/>
              </a:rPr>
              <a:t>Purpose </a:t>
            </a:r>
            <a:r>
              <a:rPr lang="en-US" sz="1600" b="0" i="0" u="none" strike="noStrike" cap="none" dirty="0">
                <a:solidFill>
                  <a:schemeClr val="dk1"/>
                </a:solidFill>
                <a:sym typeface="Cabin"/>
              </a:rPr>
              <a:t>of pilot study is to see if there are sufficient differences to justify a larger, scientific study.</a:t>
            </a:r>
            <a:endParaRPr sz="1600" b="0" i="0" u="none" strike="noStrike" cap="none" dirty="0">
              <a:solidFill>
                <a:schemeClr val="dk1"/>
              </a:solidFill>
              <a:sym typeface="Cab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453"/>
            <a:ext cx="6902257" cy="35885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936608" y="417993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ELEMENTS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 </a:t>
            </a:r>
            <a:r>
              <a:rPr lang="en-US" sz="2800" smtClean="0"/>
              <a:t>LARGE FOLLOW-ON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STUDY (2019-2020)</a:t>
            </a:r>
            <a:endParaRPr sz="2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615" y="3455689"/>
            <a:ext cx="5126200" cy="2285650"/>
          </a:xfrm>
          <a:prstGeom prst="rect">
            <a:avLst/>
          </a:prstGeom>
          <a:noFill/>
          <a:ln>
            <a:noFill/>
          </a:ln>
          <a:effectLst>
            <a:outerShdw blurRad="57150" dist="190500" dir="6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14615" y="2709576"/>
            <a:ext cx="6096000" cy="585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dirty="0" smtClean="0"/>
              <a:t>Nash </a:t>
            </a:r>
            <a:r>
              <a:rPr lang="en-US" dirty="0"/>
              <a:t>Equilibrium shows less than optimal social benefit is individually rational behavior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04" y="1364875"/>
            <a:ext cx="10604587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/>
              <a:t>Research Question: Will </a:t>
            </a:r>
            <a:r>
              <a:rPr lang="en-US" sz="1800" dirty="0"/>
              <a:t>energy consumers reduce personal consumption in a “continuously repeating” </a:t>
            </a:r>
            <a:r>
              <a:rPr lang="en-US" sz="1800" dirty="0">
                <a:solidFill>
                  <a:srgbClr val="990000"/>
                </a:solidFill>
              </a:rPr>
              <a:t>public </a:t>
            </a:r>
            <a:r>
              <a:rPr lang="en-US" sz="1800" dirty="0" smtClean="0">
                <a:solidFill>
                  <a:srgbClr val="990000"/>
                </a:solidFill>
              </a:rPr>
              <a:t>goods competition</a:t>
            </a:r>
            <a:r>
              <a:rPr lang="en-US" sz="1800" dirty="0"/>
              <a:t>? </a:t>
            </a:r>
          </a:p>
          <a:p>
            <a:pPr marL="685800" lvl="1" indent="-228600">
              <a:spcBef>
                <a:spcPts val="500"/>
              </a:spcBef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dirty="0"/>
              <a:t>Hypothesis: Students will reduce personal consumption relative to their baseline to realize a potential public gain.</a:t>
            </a:r>
          </a:p>
        </p:txBody>
      </p:sp>
    </p:spTree>
    <p:extLst>
      <p:ext uri="{BB962C8B-B14F-4D97-AF65-F5344CB8AC3E}">
        <p14:creationId xmlns:p14="http://schemas.microsoft.com/office/powerpoint/2010/main" val="1585979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602</Words>
  <Application>Microsoft Macintosh PowerPoint</Application>
  <PresentationFormat>Widescreen</PresentationFormat>
  <Paragraphs>66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Garamond Pro</vt:lpstr>
      <vt:lpstr>Cabin</vt:lpstr>
      <vt:lpstr>Calibri</vt:lpstr>
      <vt:lpstr>Cambria Math</vt:lpstr>
      <vt:lpstr>Caveat</vt:lpstr>
      <vt:lpstr>Times New Roman</vt:lpstr>
      <vt:lpstr>Wingdings</vt:lpstr>
      <vt:lpstr>Arial</vt:lpstr>
      <vt:lpstr>Gallery</vt:lpstr>
      <vt:lpstr>Behavioral Interventions in Energy Consumption</vt:lpstr>
      <vt:lpstr>Public Policy Motivation</vt:lpstr>
      <vt:lpstr>What is the theory?</vt:lpstr>
      <vt:lpstr>Research Question - Hypothesis</vt:lpstr>
      <vt:lpstr>     Sandbridge Hall</vt:lpstr>
      <vt:lpstr>ARCHITECTURAL VIEW OF STUDY</vt:lpstr>
      <vt:lpstr>     Student Mobile App</vt:lpstr>
      <vt:lpstr>ELEMENTS OF PILOT STUDY</vt:lpstr>
      <vt:lpstr>ELEMENTS OF LARGE FOLLOW-ON STUDY (2019-2020)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Interventions in Energy Consumption</dc:title>
  <cp:lastModifiedBy>Joel Hicks</cp:lastModifiedBy>
  <cp:revision>34</cp:revision>
  <dcterms:modified xsi:type="dcterms:W3CDTF">2018-05-07T02:50:44Z</dcterms:modified>
</cp:coreProperties>
</file>