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91" r:id="rId5"/>
    <p:sldId id="292" r:id="rId6"/>
    <p:sldId id="293" r:id="rId7"/>
    <p:sldId id="295" r:id="rId8"/>
    <p:sldId id="264" r:id="rId9"/>
    <p:sldId id="298" r:id="rId10"/>
    <p:sldId id="299" r:id="rId11"/>
    <p:sldId id="300" r:id="rId12"/>
    <p:sldId id="289" r:id="rId13"/>
    <p:sldId id="267" r:id="rId14"/>
    <p:sldId id="297" r:id="rId15"/>
    <p:sldId id="294" r:id="rId16"/>
    <p:sldId id="272" r:id="rId17"/>
    <p:sldId id="284" r:id="rId18"/>
    <p:sldId id="285" r:id="rId1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DF35A396-5E6D-46CD-AF39-D72983CBDFC0}">
  <a:tblStyle styleId="{DF35A396-5E6D-46CD-AF39-D72983CBDFC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8ECF4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ECF4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C9A0304-3D22-4AA5-82F9-DA35CB53331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8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tabLst/>
              <a:defRPr/>
            </a:pPr>
            <a:r>
              <a:rPr lang="en" sz="1200" dirty="0" smtClean="0"/>
              <a:t>Created an archive of microturbine projects in India &amp; what they were used for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 dirty="0" smtClean="0"/>
              <a:t>Mainly </a:t>
            </a:r>
            <a:r>
              <a:rPr lang="en" dirty="0"/>
              <a:t>power generation. </a:t>
            </a:r>
            <a:endParaRPr dirty="0"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 dirty="0"/>
              <a:t>There are many turbine projects at a much larger scale in India at present (small turbines (1-25MW). Micro is defined as up to </a:t>
            </a:r>
            <a:r>
              <a:rPr lang="en" dirty="0" smtClean="0"/>
              <a:t>100kW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 fact, small hydro power contributes the second largest amount of power to the grid among all renewable energies &amp; lowest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levelized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cost</a:t>
            </a:r>
            <a:endParaRPr dirty="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dirty="0" smtClean="0"/>
              <a:t>I touched on all of the</a:t>
            </a:r>
            <a:r>
              <a:rPr lang="en" baseline="0" dirty="0" smtClean="0"/>
              <a:t> previously mentioned considerations in my research (</a:t>
            </a:r>
            <a:r>
              <a:rPr lang="en" dirty="0" smtClean="0"/>
              <a:t>Technilogical</a:t>
            </a:r>
            <a:r>
              <a:rPr lang="en" dirty="0"/>
              <a:t>, Socio-economic, ecological, geographical, and </a:t>
            </a:r>
            <a:r>
              <a:rPr lang="en" dirty="0" smtClean="0"/>
              <a:t>institutional) However, I mainly focused on the latter. </a:t>
            </a:r>
            <a:endParaRPr dirty="0"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 dirty="0" smtClean="0"/>
              <a:t>Who is involved in funding/ construction/</a:t>
            </a:r>
            <a:r>
              <a:rPr lang="en" baseline="0" dirty="0" smtClean="0"/>
              <a:t> training?</a:t>
            </a:r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World Bank-IREDA</a:t>
            </a:r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Bureau of Energy Efficiency</a:t>
            </a:r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Mostly private sector</a:t>
            </a:r>
            <a:endParaRPr lang="en" dirty="0" smtClean="0"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 dirty="0" smtClean="0"/>
              <a:t>How </a:t>
            </a:r>
            <a:r>
              <a:rPr lang="en" dirty="0"/>
              <a:t>community involvement in planning, constructing, managing, and maintenance contributed to the success of the project</a:t>
            </a:r>
            <a:r>
              <a:rPr lang="en" dirty="0" smtClean="0"/>
              <a:t>.</a:t>
            </a:r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 dirty="0" smtClean="0"/>
              <a:t>Projects in which the local</a:t>
            </a:r>
            <a:r>
              <a:rPr lang="en" baseline="0" dirty="0" smtClean="0"/>
              <a:t> community was involved in any or all of these steps were much more successful and projects without community involvement (an outside party planned and installed, then left) were neglected/ unutilized </a:t>
            </a:r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-US" baseline="0" dirty="0" smtClean="0"/>
              <a:t>S</a:t>
            </a:r>
            <a:r>
              <a:rPr lang="en" baseline="0" dirty="0" smtClean="0"/>
              <a:t>teps for involving the community</a:t>
            </a:r>
            <a:endParaRPr dirty="0"/>
          </a:p>
          <a:p>
            <a:pPr marL="457200" lvl="0" indent="-29845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dirty="0"/>
              <a:t>The next step would be to overlay areas in need of flood mitigation or drinking water with areas where a hydro turbine is not yet installed.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project examines hydropower micro-turbines’ potential to leverage this interdependence to enhance resilience of both systems.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same set of questions to start defining these for each place.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partners and community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Shape 25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✓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Technological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✓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Geographical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✓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Ecological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✓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Institutional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✓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Socio-economic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Classes and tours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Different set of challenges</a:t>
            </a:r>
            <a:endParaRPr dirty="0"/>
          </a:p>
        </p:txBody>
      </p:sp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10</a:t>
            </a:fld>
            <a:endParaRPr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256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>
          <a:gsLst>
            <a:gs pos="0">
              <a:srgbClr val="008000">
                <a:alpha val="49803"/>
              </a:srgbClr>
            </a:gs>
            <a:gs pos="35000">
              <a:srgbClr val="008000">
                <a:alpha val="49803"/>
              </a:srgbClr>
            </a:gs>
            <a:gs pos="75000">
              <a:srgbClr val="FFFFFF">
                <a:alpha val="29803"/>
              </a:srgbClr>
            </a:gs>
            <a:gs pos="100000">
              <a:srgbClr val="FFFFFF">
                <a:alpha val="29803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mailto:jsklarew@gmu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 descr="Gushing stream at Mason cropped.png"/>
          <p:cNvPicPr preferRelativeResize="0"/>
          <p:nvPr/>
        </p:nvPicPr>
        <p:blipFill rotWithShape="1">
          <a:blip r:embed="rId3">
            <a:alphaModFix amt="52999"/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>
            <a:spLocks noGrp="1"/>
          </p:cNvSpPr>
          <p:nvPr>
            <p:ph type="ctrTitle"/>
          </p:nvPr>
        </p:nvSpPr>
        <p:spPr>
          <a:xfrm>
            <a:off x="0" y="464687"/>
            <a:ext cx="9144000" cy="2106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Calibri"/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Empowering Energy-Water Nexus Resilience:</a:t>
            </a:r>
            <a:br>
              <a:rPr lang="en-US" sz="32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Addressing Hydroelectric Micro-turbine Barriers</a:t>
            </a:r>
            <a:endParaRPr sz="3200" b="1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subTitle" idx="1"/>
          </p:nvPr>
        </p:nvSpPr>
        <p:spPr>
          <a:xfrm>
            <a:off x="685800" y="2571266"/>
            <a:ext cx="8173600" cy="4286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Jennifer Sklarew, Ph.D.</a:t>
            </a:r>
            <a:endParaRPr dirty="0"/>
          </a:p>
          <a:p>
            <a:pPr marL="0" marR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Department of Environmental Science and Policy</a:t>
            </a:r>
            <a:endParaRPr dirty="0"/>
          </a:p>
          <a:p>
            <a:pPr marL="0" marR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&amp;</a:t>
            </a:r>
            <a:endParaRPr dirty="0" smtClean="0"/>
          </a:p>
          <a:p>
            <a:pPr marL="0" marR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Arial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Eli Watkins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Arial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Department of Physics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Arial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Zoe </a:t>
            </a:r>
            <a:r>
              <a:rPr lang="en-US" sz="2000" b="1" dirty="0" err="1" smtClean="0">
                <a:solidFill>
                  <a:srgbClr val="0000FF"/>
                </a:solidFill>
              </a:rPr>
              <a:t>Waide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Volgenau</a:t>
            </a:r>
            <a:r>
              <a:rPr lang="en-US" sz="2000" b="1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School of Engineering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Arial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Heather </a:t>
            </a:r>
            <a:r>
              <a:rPr lang="en-US" sz="2000" b="1" dirty="0" err="1" smtClean="0">
                <a:solidFill>
                  <a:srgbClr val="0000FF"/>
                </a:solidFill>
              </a:rPr>
              <a:t>Nortz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00"/>
              </a:spcBef>
              <a:buClr>
                <a:srgbClr val="0000FF"/>
              </a:buClr>
              <a:buSzPts val="2000"/>
            </a:pPr>
            <a:r>
              <a:rPr lang="en-US" sz="2000" b="1" dirty="0" smtClean="0">
                <a:solidFill>
                  <a:srgbClr val="0000FF"/>
                </a:solidFill>
              </a:rPr>
              <a:t>Department of Environmental Science and Policy</a:t>
            </a:r>
            <a:endParaRPr sz="2000" b="1" i="0" u="none" strike="noStrike" cap="none" dirty="0" smtClean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George Mason University</a:t>
            </a:r>
            <a:endParaRPr dirty="0" smtClean="0"/>
          </a:p>
          <a:p>
            <a:pPr marL="0" marR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</a:pPr>
            <a:endParaRPr lang="en-US" sz="2000" b="1" i="0" u="none" strike="noStrike" cap="none" dirty="0" smtClean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</a:pPr>
            <a:endParaRPr sz="2000" b="1" i="0" u="none" strike="noStrike" cap="none" dirty="0" smtClean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Arial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Mason Energy Symposium</a:t>
            </a:r>
            <a:endParaRPr lang="en-US" dirty="0" smtClean="0"/>
          </a:p>
          <a:p>
            <a:pPr marL="0" marR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Arial"/>
              <a:buNone/>
            </a:pPr>
            <a:r>
              <a:rPr lang="en-US" sz="2000" b="1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April </a:t>
            </a:r>
            <a:r>
              <a:rPr lang="en-US" sz="2000" b="1" dirty="0" smtClean="0">
                <a:solidFill>
                  <a:srgbClr val="0000FF"/>
                </a:solidFill>
              </a:rPr>
              <a:t>26</a:t>
            </a:r>
            <a:r>
              <a:rPr lang="en-US" sz="2000" b="1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endParaRPr dirty="0"/>
          </a:p>
          <a:p>
            <a:pPr marL="0" marR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0" y="254813"/>
            <a:ext cx="91440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200" b="1" u="sng" dirty="0">
                <a:solidFill>
                  <a:srgbClr val="0000FF"/>
                </a:solidFill>
              </a:rPr>
              <a:t>Rainfall and </a:t>
            </a:r>
            <a:r>
              <a:rPr lang="en-US" sz="3200" b="1" u="sng" dirty="0" smtClean="0">
                <a:solidFill>
                  <a:srgbClr val="0000FF"/>
                </a:solidFill>
              </a:rPr>
              <a:t>Energy Analysis: </a:t>
            </a:r>
            <a:br>
              <a:rPr lang="en-US" sz="3200" b="1" u="sng" dirty="0" smtClean="0">
                <a:solidFill>
                  <a:srgbClr val="0000FF"/>
                </a:solidFill>
              </a:rPr>
            </a:br>
            <a:r>
              <a:rPr lang="en-US" sz="3200" b="1" u="sng" dirty="0" smtClean="0">
                <a:solidFill>
                  <a:srgbClr val="0000FF"/>
                </a:solidFill>
              </a:rPr>
              <a:t>Shenandoah Parking Deck Site </a:t>
            </a:r>
            <a:r>
              <a:rPr lang="en-US" sz="3600" b="1" u="sng" dirty="0" smtClean="0">
                <a:solidFill>
                  <a:srgbClr val="0000FF"/>
                </a:solidFill>
              </a:rPr>
              <a:t/>
            </a:r>
            <a:br>
              <a:rPr lang="en-US" sz="3600" b="1" u="sng" dirty="0" smtClean="0">
                <a:solidFill>
                  <a:srgbClr val="0000FF"/>
                </a:solidFill>
              </a:rPr>
            </a:br>
            <a:r>
              <a:rPr lang="en-US" sz="2800" b="1" u="sng" dirty="0" smtClean="0">
                <a:solidFill>
                  <a:srgbClr val="0000FF"/>
                </a:solidFill>
              </a:rPr>
              <a:t>by Eli Watkins and Zoe </a:t>
            </a:r>
            <a:r>
              <a:rPr lang="en-US" sz="2800" b="1" u="sng" dirty="0" err="1" smtClean="0">
                <a:solidFill>
                  <a:srgbClr val="0000FF"/>
                </a:solidFill>
              </a:rPr>
              <a:t>Waide</a:t>
            </a:r>
            <a:endParaRPr sz="2800" b="1" u="sng" dirty="0">
              <a:solidFill>
                <a:srgbClr val="0000FF"/>
              </a:solidFill>
            </a:endParaRPr>
          </a:p>
        </p:txBody>
      </p:sp>
      <p:sp>
        <p:nvSpPr>
          <p:cNvPr id="178" name="Shape 178"/>
          <p:cNvSpPr txBox="1">
            <a:spLocks noGrp="1"/>
          </p:cNvSpPr>
          <p:nvPr>
            <p:ph idx="1"/>
          </p:nvPr>
        </p:nvSpPr>
        <p:spPr>
          <a:xfrm>
            <a:off x="457200" y="1812278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dirty="0"/>
              <a:t>Example of work:</a:t>
            </a:r>
            <a:endParaRPr sz="3000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1" dirty="0"/>
              <a:t>Rainfall: .23 in/day</a:t>
            </a:r>
            <a:endParaRPr sz="3000" b="1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dirty="0"/>
              <a:t>-&gt; which has total volume change of </a:t>
            </a:r>
            <a:endParaRPr sz="3000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1" dirty="0" smtClean="0"/>
              <a:t>2051.75 </a:t>
            </a:r>
            <a:r>
              <a:rPr lang="en-US" sz="3000" b="1" dirty="0"/>
              <a:t>ft^3/day</a:t>
            </a:r>
            <a:endParaRPr sz="3000" b="1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dirty="0"/>
              <a:t>-&gt;which has total mass of </a:t>
            </a:r>
            <a:endParaRPr sz="3000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1" dirty="0" smtClean="0"/>
              <a:t>58143.83 </a:t>
            </a:r>
            <a:r>
              <a:rPr lang="en-US" sz="3000" b="1" dirty="0"/>
              <a:t>kg/day</a:t>
            </a:r>
            <a:endParaRPr sz="3000" b="1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dirty="0"/>
              <a:t>-&gt;which has total kinetic energy of </a:t>
            </a:r>
            <a:endParaRPr sz="3000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1" dirty="0" smtClean="0"/>
              <a:t>5711.68 </a:t>
            </a:r>
            <a:r>
              <a:rPr lang="en-US" sz="3000" b="1" dirty="0"/>
              <a:t>kJ</a:t>
            </a:r>
            <a:endParaRPr sz="3000" b="1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dirty="0"/>
              <a:t>-&gt; which is </a:t>
            </a:r>
            <a:r>
              <a:rPr lang="en-US" sz="3000" b="1" dirty="0" smtClean="0"/>
              <a:t>1.60 </a:t>
            </a:r>
            <a:r>
              <a:rPr lang="en-US" sz="3000" b="1" dirty="0"/>
              <a:t>kWh</a:t>
            </a:r>
            <a:endParaRPr sz="3000" b="1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5149" y="259014"/>
            <a:ext cx="9039575" cy="15794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005" y="5001494"/>
            <a:ext cx="9025720" cy="15794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327" y="1985131"/>
            <a:ext cx="2731366" cy="28501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890" y="1985132"/>
            <a:ext cx="3029455" cy="28320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52576"/>
          <a:stretch/>
        </p:blipFill>
        <p:spPr>
          <a:xfrm>
            <a:off x="139884" y="2409506"/>
            <a:ext cx="2867076" cy="19905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005" y="1974293"/>
            <a:ext cx="3048835" cy="286095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57746" y="677513"/>
            <a:ext cx="64908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Georgia" charset="0"/>
                <a:ea typeface="Georgia" charset="0"/>
                <a:cs typeface="Georgia" charset="0"/>
              </a:rPr>
              <a:t>3 POTENTIAL DESIGNS</a:t>
            </a:r>
            <a:endParaRPr lang="en-US" sz="44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378" y="5116576"/>
            <a:ext cx="15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KAPLAN S TYPE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12982" y="5134670"/>
            <a:ext cx="2180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CROSSFLOW TURBINE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03949" y="5134669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BULB TURBINE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19654" y="5442446"/>
            <a:ext cx="2661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Wide range of head heights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2769" y="5442446"/>
            <a:ext cx="2855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Good for places with large variance in flow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31211" y="5442446"/>
            <a:ext cx="285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Good for wide range of head heights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efficient at low flow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Easy to manufacture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2128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FF"/>
              </a:buClr>
              <a:buSzPts val="3600"/>
            </a:pPr>
            <a:r>
              <a:rPr lang="en-US" sz="3600" b="1" i="0" u="sng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sng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i="0" u="sng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Current Energy Output Findings </a:t>
            </a:r>
            <a:br>
              <a:rPr lang="en-US" sz="3200" b="1" i="0" u="sng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i="0" u="sng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3200" b="1" i="0" u="sng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Mason </a:t>
            </a:r>
            <a:r>
              <a:rPr lang="en-US" sz="3200" b="1" i="0" u="sng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Pilot</a:t>
            </a:r>
            <a:r>
              <a:rPr lang="en-US" sz="3600" b="1" i="0" u="sng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sng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u="sng" dirty="0" smtClean="0">
                <a:solidFill>
                  <a:srgbClr val="0000FF"/>
                </a:solidFill>
              </a:rPr>
              <a:t>by Eli Watkins and Zoe </a:t>
            </a:r>
            <a:r>
              <a:rPr lang="en-US" sz="2800" b="1" u="sng" dirty="0" err="1" smtClean="0">
                <a:solidFill>
                  <a:srgbClr val="0000FF"/>
                </a:solidFill>
              </a:rPr>
              <a:t>Waide</a:t>
            </a:r>
            <a:r>
              <a:rPr lang="en-US" sz="3600" b="1" i="0" u="sng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sng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i="0" u="sng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232328" y="2382768"/>
            <a:ext cx="891167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 smtClean="0"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dirty="0" smtClean="0"/>
              <a:t>Cell </a:t>
            </a:r>
            <a:r>
              <a:rPr lang="en-US" dirty="0"/>
              <a:t>phone chargers use an average of 3.64 watts when charging.  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7123" y="1672872"/>
            <a:ext cx="6023978" cy="3810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Font typeface="Calibri"/>
              <a:buNone/>
            </a:pPr>
            <a:r>
              <a:rPr lang="en-US" sz="3600" b="1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Phase 2:  International Pilot</a:t>
            </a:r>
            <a:endParaRPr sz="3600" b="1" i="0" u="sng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0" y="1600200"/>
            <a:ext cx="91440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Findings will be applied in a developing nation pilot: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Shape 1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275" y="3004848"/>
            <a:ext cx="2043723" cy="121281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9" name="Shape 1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9847" y="2964262"/>
            <a:ext cx="2051538" cy="125339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" name="Shape 170"/>
          <p:cNvSpPr txBox="1"/>
          <p:nvPr/>
        </p:nvSpPr>
        <p:spPr>
          <a:xfrm>
            <a:off x="0" y="4278923"/>
            <a:ext cx="4005385" cy="136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Ghana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1990-2012: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+34% Power, +30% H</a:t>
            </a:r>
            <a:r>
              <a:rPr lang="en-US" sz="28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4720493" y="4310281"/>
            <a:ext cx="3614615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1990-2012: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+28% Power, +22% H</a:t>
            </a:r>
            <a:r>
              <a:rPr lang="en-US" sz="28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160094"/>
            <a:ext cx="8229600" cy="7958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u="sng" dirty="0">
                <a:solidFill>
                  <a:srgbClr val="0000FF"/>
                </a:solidFill>
              </a:rPr>
              <a:t>India’s Microhydro Turbine Use</a:t>
            </a:r>
            <a:endParaRPr sz="3200" b="1" u="sng" dirty="0">
              <a:solidFill>
                <a:srgbClr val="0000FF"/>
              </a:solidFill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body" idx="4294967295"/>
          </p:nvPr>
        </p:nvSpPr>
        <p:spPr>
          <a:xfrm>
            <a:off x="457200" y="1208186"/>
            <a:ext cx="8479642" cy="54058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71500" indent="-457200">
              <a:spcBef>
                <a:spcPts val="0"/>
              </a:spcBef>
              <a:buSzPts val="1800"/>
            </a:pPr>
            <a:endParaRPr lang="en-US" sz="2800" dirty="0" smtClean="0"/>
          </a:p>
          <a:p>
            <a:pPr marL="571500" indent="-457200">
              <a:spcBef>
                <a:spcPts val="0"/>
              </a:spcBef>
              <a:buSzPts val="1800"/>
            </a:pPr>
            <a:r>
              <a:rPr lang="en" sz="2800" dirty="0" smtClean="0"/>
              <a:t>Existing hydroturbines are mainly used for power generation</a:t>
            </a:r>
          </a:p>
          <a:p>
            <a:pPr marL="1028700" lvl="1" indent="-457200">
              <a:spcBef>
                <a:spcPts val="0"/>
              </a:spcBef>
              <a:buSzPts val="1800"/>
            </a:pPr>
            <a:r>
              <a:rPr lang="en" sz="2400" dirty="0" smtClean="0"/>
              <a:t>Archived over 90 existing small to micro hydro projects</a:t>
            </a:r>
          </a:p>
          <a:p>
            <a:pPr marL="1028700" lvl="1" indent="-457200">
              <a:spcBef>
                <a:spcPts val="0"/>
              </a:spcBef>
              <a:buSzPts val="1800"/>
            </a:pPr>
            <a:r>
              <a:rPr lang="en" sz="2400" dirty="0" smtClean="0"/>
              <a:t>Some for mitigating flooding</a:t>
            </a:r>
            <a:endParaRPr lang="en" sz="2400" dirty="0"/>
          </a:p>
          <a:p>
            <a:pPr marL="571500" indent="-457200">
              <a:spcBef>
                <a:spcPts val="0"/>
              </a:spcBef>
              <a:buSzPts val="1800"/>
            </a:pPr>
            <a:endParaRPr lang="en-US" sz="2000" dirty="0" smtClean="0"/>
          </a:p>
          <a:p>
            <a:pPr marL="571500" indent="-457200">
              <a:spcBef>
                <a:spcPts val="0"/>
              </a:spcBef>
              <a:buSzPts val="1800"/>
            </a:pPr>
            <a:r>
              <a:rPr lang="en" sz="2800" dirty="0" smtClean="0"/>
              <a:t>Main focus on </a:t>
            </a:r>
            <a:r>
              <a:rPr lang="en" dirty="0" smtClean="0"/>
              <a:t>Institutional considerations</a:t>
            </a:r>
          </a:p>
          <a:p>
            <a:pPr marL="1028700" lvl="1" indent="-457200">
              <a:spcBef>
                <a:spcPts val="0"/>
              </a:spcBef>
              <a:buSzPts val="1800"/>
            </a:pPr>
            <a:r>
              <a:rPr lang="en" sz="2400" dirty="0" smtClean="0"/>
              <a:t>Funding comes mainly from private sector</a:t>
            </a:r>
          </a:p>
          <a:p>
            <a:pPr marL="1028700" lvl="1" indent="-457200">
              <a:spcBef>
                <a:spcPts val="0"/>
              </a:spcBef>
              <a:buSzPts val="1800"/>
            </a:pPr>
            <a:r>
              <a:rPr lang="en" sz="2400" dirty="0" smtClean="0"/>
              <a:t>Community involvement leads to the success of the project</a:t>
            </a:r>
          </a:p>
          <a:p>
            <a:pPr marL="571500" indent="-457200">
              <a:spcBef>
                <a:spcPts val="0"/>
              </a:spcBef>
              <a:buSzPts val="1800"/>
            </a:pPr>
            <a:endParaRPr lang="en-US" sz="2000" dirty="0" smtClean="0"/>
          </a:p>
          <a:p>
            <a:pPr marL="571500" indent="-457200">
              <a:spcBef>
                <a:spcPts val="0"/>
              </a:spcBef>
              <a:buSzPts val="1800"/>
            </a:pPr>
            <a:r>
              <a:rPr lang="en" sz="2800" dirty="0" smtClean="0"/>
              <a:t>Looking Forward with Mason’s pilot project</a:t>
            </a:r>
          </a:p>
          <a:p>
            <a:pPr marL="1028700" lvl="1" indent="-457200">
              <a:spcBef>
                <a:spcPts val="0"/>
              </a:spcBef>
              <a:buSzPts val="1800"/>
            </a:pPr>
            <a:r>
              <a:rPr lang="en" sz="2400" dirty="0" smtClean="0"/>
              <a:t>Find areas prone to flooding and in need of drinking</a:t>
            </a:r>
            <a:r>
              <a:rPr lang="en-US" sz="2400" dirty="0" smtClean="0"/>
              <a:t> </a:t>
            </a:r>
            <a:r>
              <a:rPr lang="en" sz="2400" dirty="0" smtClean="0"/>
              <a:t>water </a:t>
            </a:r>
            <a:r>
              <a:rPr lang="en" sz="2400" dirty="0" smtClean="0">
                <a:sym typeface="Wingdings" panose="05000000000000000000" pitchFamily="2" charset="2"/>
              </a:rPr>
              <a:t> assess considerations at a local level</a:t>
            </a:r>
            <a:endParaRPr lang="en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947853" y="955972"/>
            <a:ext cx="7069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 Study by Heather Nortz</a:t>
            </a:r>
            <a:endParaRPr lang="en-US" sz="28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Authors and Acknowledgements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lang="en-US" sz="2400" dirty="0" smtClean="0"/>
              <a:t>This presentation describes an interdisciplinary research project conducted by faculty members from Mason’s College of Science and the </a:t>
            </a:r>
            <a:r>
              <a:rPr lang="en-US" sz="2400" dirty="0" err="1" smtClean="0"/>
              <a:t>Volgenau</a:t>
            </a:r>
            <a:r>
              <a:rPr lang="en-US" sz="2400" dirty="0" smtClean="0"/>
              <a:t> School of Engineering:  Jennifer Sklarew, Colin </a:t>
            </a:r>
            <a:r>
              <a:rPr lang="en-US" sz="2400" dirty="0" err="1"/>
              <a:t>Reagle</a:t>
            </a:r>
            <a:r>
              <a:rPr lang="en-US" sz="2400" dirty="0"/>
              <a:t>, </a:t>
            </a:r>
            <a:r>
              <a:rPr lang="en-US" sz="2400" dirty="0" err="1"/>
              <a:t>Viviana</a:t>
            </a:r>
            <a:r>
              <a:rPr lang="en-US" sz="2400" dirty="0"/>
              <a:t> </a:t>
            </a:r>
            <a:r>
              <a:rPr lang="en-US" sz="2400" dirty="0" err="1"/>
              <a:t>Maggioni</a:t>
            </a:r>
            <a:r>
              <a:rPr lang="en-US" sz="2400" dirty="0"/>
              <a:t>, Paul Houser, </a:t>
            </a:r>
            <a:r>
              <a:rPr lang="en-US" sz="2400" dirty="0" err="1"/>
              <a:t>Dann</a:t>
            </a:r>
            <a:r>
              <a:rPr lang="en-US" sz="2400" dirty="0"/>
              <a:t> Sklarew,</a:t>
            </a:r>
            <a:r>
              <a:rPr lang="en-US" sz="2400" dirty="0" smtClean="0"/>
              <a:t> and </a:t>
            </a:r>
            <a:r>
              <a:rPr lang="en-US" sz="2400" dirty="0" err="1" smtClean="0"/>
              <a:t>Celso</a:t>
            </a:r>
            <a:r>
              <a:rPr lang="en-US" sz="2400" dirty="0" smtClean="0"/>
              <a:t> </a:t>
            </a:r>
            <a:r>
              <a:rPr lang="en-US" sz="2400" dirty="0"/>
              <a:t>Ferreira</a:t>
            </a:r>
            <a:r>
              <a:rPr lang="en-US" sz="2400" dirty="0" smtClean="0"/>
              <a:t>.</a:t>
            </a:r>
          </a:p>
          <a:p>
            <a:pPr>
              <a:buNone/>
            </a:pPr>
            <a:endParaRPr lang="en-US" sz="2400" dirty="0" smtClean="0"/>
          </a:p>
          <a:p>
            <a:pPr marL="342900" lvl="0" indent="-342900">
              <a:spcBef>
                <a:spcPts val="480"/>
              </a:spcBef>
              <a:buSzPts val="2400"/>
            </a:pPr>
            <a:r>
              <a:rPr lang="en-US" sz="2400" dirty="0" smtClean="0"/>
              <a:t>Water sensor data collection funded by a grant from Mason’s College of Science.</a:t>
            </a:r>
          </a:p>
          <a:p>
            <a:pPr marL="342900" lvl="0" indent="-342900">
              <a:spcBef>
                <a:spcPts val="480"/>
              </a:spcBef>
              <a:buSzPts val="2400"/>
              <a:buNone/>
            </a:pPr>
            <a:endParaRPr lang="en-US" sz="2400" dirty="0" smtClean="0"/>
          </a:p>
          <a:p>
            <a:pPr marL="342900" lvl="0" indent="-342900">
              <a:spcBef>
                <a:spcPts val="480"/>
              </a:spcBef>
              <a:buSzPts val="2400"/>
            </a:pPr>
            <a:r>
              <a:rPr lang="en-US" sz="2400" dirty="0" smtClean="0"/>
              <a:t>Mason campus turbine construction, installation, monitoring, electricity connection, and educational signage funded by a grant from Mason’s Patriot Green Fund.</a:t>
            </a:r>
          </a:p>
          <a:p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hape 202" descr="Gushing stream at Mason cropped.png"/>
          <p:cNvPicPr preferRelativeResize="0"/>
          <p:nvPr/>
        </p:nvPicPr>
        <p:blipFill rotWithShape="1">
          <a:blip r:embed="rId3">
            <a:alphaModFix amt="61000"/>
          </a:blip>
          <a:srcRect/>
          <a:stretch/>
        </p:blipFill>
        <p:spPr>
          <a:xfrm>
            <a:off x="0" y="213066"/>
            <a:ext cx="9144000" cy="643186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457200" y="891381"/>
            <a:ext cx="8229600" cy="141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sz="4400" b="1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0" y="1600200"/>
            <a:ext cx="9144000" cy="504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 smtClean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Jennifer Sklarew, Ph.D.</a:t>
            </a:r>
            <a:endParaRPr dirty="0"/>
          </a:p>
          <a:p>
            <a:pPr marL="342900" lvl="0" indent="-342900" algn="ctr">
              <a:lnSpc>
                <a:spcPct val="80000"/>
              </a:lnSpc>
              <a:spcBef>
                <a:spcPts val="400"/>
              </a:spcBef>
              <a:buSzPts val="2000"/>
              <a:buNone/>
            </a:pPr>
            <a:r>
              <a:rPr lang="en-US" sz="20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Department of</a:t>
            </a:r>
            <a:r>
              <a:rPr lang="en-US" sz="2000" b="1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000" dirty="0" smtClean="0"/>
          </a:p>
          <a:p>
            <a:pPr marL="342900" lvl="0" indent="-342900" algn="ctr">
              <a:lnSpc>
                <a:spcPct val="80000"/>
              </a:lnSpc>
              <a:spcBef>
                <a:spcPts val="400"/>
              </a:spcBef>
              <a:buClr>
                <a:srgbClr val="0000FF"/>
              </a:buClr>
              <a:buSzPts val="2000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Environmental Science and Policy</a:t>
            </a:r>
            <a:endParaRPr lang="en-US" sz="2000" dirty="0" smtClean="0"/>
          </a:p>
          <a:p>
            <a:pPr marL="342900" lvl="0" indent="-342900" algn="ctr">
              <a:lnSpc>
                <a:spcPct val="80000"/>
              </a:lnSpc>
              <a:spcBef>
                <a:spcPts val="400"/>
              </a:spcBef>
              <a:buClr>
                <a:srgbClr val="0000FF"/>
              </a:buClr>
              <a:buSzPts val="2000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George Mason </a:t>
            </a:r>
            <a:r>
              <a:rPr lang="en-US" sz="2000" b="1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endParaRPr dirty="0"/>
          </a:p>
          <a:p>
            <a:pPr marL="342900" marR="0" lvl="0" indent="-34290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Arial"/>
              <a:buNone/>
            </a:pPr>
            <a:r>
              <a:rPr lang="en-US" sz="2000" b="1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jsklarew@gmu.edu</a:t>
            </a:r>
            <a:endParaRPr sz="2000" b="1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 smtClean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457200" y="2930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References</a:t>
            </a:r>
            <a:endParaRPr sz="3600" b="1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457200" y="1172308"/>
            <a:ext cx="8686800" cy="5685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Ailawadi, V. S. and Subhes C. Bhattacharyya. 2006.  Access to energy services by the poor in India: Current situation and need for alternative strategies.</a:t>
            </a:r>
            <a:r>
              <a:rPr lang="en-US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Natural Resources Forum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Vol 30, Issue 1:  2–14.</a:t>
            </a:r>
            <a:endParaRPr sz="1400"/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/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Arora, D. S. , Sarah Busche, Shannon Cowlin, Tobias Engelmeier, Hanna Jaritz, Anelia Milbrandt, and Shannon Wang. 2010</a:t>
            </a:r>
            <a:r>
              <a:rPr lang="en-US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Indian Renewable Energy Status Report Background Report for DIREC 2010 NREL/TP-6A20-48948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/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/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Brown, Dennis.  Notre Dame finalizes agreement to construct hydro</a:t>
            </a:r>
            <a:r>
              <a:rPr lang="en-US" sz="1400"/>
              <a:t> 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facility on St. Joseph River.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Notre Dame News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December 12, 2016.</a:t>
            </a:r>
            <a:endParaRPr sz="1400"/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/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Clark, Alix, Mark Davis, Anton Eberhard, Katharine Gratwick &amp; Njeri Wamukonya.  2005.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sector reform in Africa: assessing the impact on poor people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The Graduate School of Business, University of Cape Town for ESMAP/World Bank. </a:t>
            </a:r>
            <a:endParaRPr sz="1400"/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Jones, Lindsey.  Introduction to the Local Adaptive Capacity Framework. Overseas Development Institute.</a:t>
            </a:r>
            <a:endParaRPr sz="1400"/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/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Kellogg, Karen and Caroline Hobbs.  A Case Study of Small Hydropower.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Solutions Journal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Vol. 7, Issue 1.  March 16: 46-54.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00"/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>
                <a:solidFill>
                  <a:srgbClr val="000000"/>
                </a:solidFill>
              </a:rPr>
              <a:t>Lawrence Berkeley National Laboratory. Standby Power. </a:t>
            </a:r>
            <a:r>
              <a:rPr lang="en-US" sz="1400" i="1">
                <a:solidFill>
                  <a:srgbClr val="000000"/>
                </a:solidFill>
              </a:rPr>
              <a:t>Standby Power Summary Table</a:t>
            </a:r>
            <a:r>
              <a:rPr lang="en-US" sz="1400">
                <a:solidFill>
                  <a:srgbClr val="000000"/>
                </a:solidFill>
              </a:rPr>
              <a:t>,2018, standby.lbl.gov/summary-table.html.</a:t>
            </a:r>
            <a:endParaRPr sz="1400">
              <a:solidFill>
                <a:srgbClr val="000000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342900" marR="0" lvl="0" indent="-292100" algn="l" rtl="0">
              <a:lnSpc>
                <a:spcPct val="8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457200" y="820615"/>
            <a:ext cx="8686800" cy="5705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Nath, Anita. 2011.  India's Progress Toward Achieving the Millennium Development Goals.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Indian Journal of Community Medicine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Vol. 36, Issue 2: 85–92.</a:t>
            </a:r>
            <a:endParaRPr sz="1400"/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 Evaluation Organization Planning Commission, Government of India.  November 2010.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 Study on the Rajiv Gandhi National Drinking Water Mission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/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Therrein, Jim.  Two small hydropower sites planned in North Bennington.  VT Digger. April 9, 2017.</a:t>
            </a: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https://vtdigger.org/2017/04/09/two-small-hydropower-sites-planned-north-bennington/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/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Nations Development Programme.  2012.  2010 Ghana Millennium Development Goals Report. </a:t>
            </a:r>
            <a:endParaRPr sz="1400"/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/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Network.  2013.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Ghana Market Assessment: Market-Based Provision of Water at the Community Level, Executive Summary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endParaRPr sz="1400"/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/>
          </a:p>
          <a:p>
            <a:pPr marL="342900" marR="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World Bank Group.  </a:t>
            </a:r>
            <a:r>
              <a:rPr lang="en-US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Expanding Electricity Access by Mobilizing Local Resources:  Analysis of Models for Improving Rural Electricity Services in India through Distributed Generation and Supply of Renewable Energ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y.  Mumbai.  February 15, 2011.</a:t>
            </a:r>
            <a:endParaRPr sz="1400"/>
          </a:p>
          <a:p>
            <a:pPr marL="342900" marR="0" lvl="0" indent="-246380" algn="l" rtl="0">
              <a:lnSpc>
                <a:spcPct val="80000"/>
              </a:lnSpc>
              <a:spcBef>
                <a:spcPts val="304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None/>
            </a:pPr>
            <a:endParaRPr sz="152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40"/>
              <a:buFont typeface="Calibri"/>
              <a:buNone/>
            </a:pPr>
            <a:r>
              <a:rPr lang="en-US" sz="3240" b="1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The Problem:  </a:t>
            </a:r>
            <a:br>
              <a:rPr lang="en-US" sz="3240" b="1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1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Resilience of Interdependent Systems</a:t>
            </a:r>
            <a:endParaRPr sz="3240" b="1" i="0" u="sng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0" y="2049585"/>
            <a:ext cx="9144000" cy="4808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&amp; water systems face many resilience challenges.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Technological &amp; infrastructure vulnerabilities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Institutional struggles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Supply-demand balance uncertainties</a:t>
            </a:r>
            <a:endParaRPr/>
          </a:p>
          <a:p>
            <a:pPr marL="742950" marR="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 interdependence can compound these challenges.</a:t>
            </a:r>
            <a:endParaRPr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Communities facing severe energy &amp; water insecurity = especially vulnerable.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Shape 97" descr="electricity plu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69999" cy="902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1941" y="0"/>
            <a:ext cx="1182059" cy="1229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0" y="24423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Font typeface="Calibri"/>
              <a:buNone/>
            </a:pPr>
            <a:r>
              <a:rPr lang="en-US" sz="3600" b="1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Leveraging Interdependence:  </a:t>
            </a:r>
            <a:br>
              <a:rPr lang="en-US" sz="3600" b="1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Hydropower Micro-turbines as a Solution</a:t>
            </a:r>
            <a:endParaRPr sz="3600" b="1" i="0" u="sng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0" y="1641231"/>
            <a:ext cx="9144000" cy="521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placed in pipes for drinking water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 smtClean="0"/>
              <a:t>	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storm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runoff, turbines can:	</a:t>
            </a:r>
            <a:endParaRPr dirty="0"/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66738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promote potable water &amp; storm water management</a:t>
            </a:r>
            <a:endParaRPr dirty="0"/>
          </a:p>
          <a:p>
            <a:pPr marL="566738" marR="0" lvl="1" indent="-285749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66738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concurrently bolster local electricity supply</a:t>
            </a:r>
            <a:endParaRPr dirty="0"/>
          </a:p>
          <a:p>
            <a:pPr marL="566738" marR="0" lvl="1" indent="-285749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66738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overcome challenging trade-offs between </a:t>
            </a:r>
            <a:endParaRPr dirty="0"/>
          </a:p>
          <a:p>
            <a:pPr marL="566738" marR="0" lvl="1" indent="-285749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water &amp; energy system resilience</a:t>
            </a:r>
            <a:endParaRPr dirty="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3467" y="4960100"/>
            <a:ext cx="2530533" cy="189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Font typeface="Calibri"/>
              <a:buNone/>
            </a:pPr>
            <a:r>
              <a:rPr lang="en-US" sz="3600" b="1" i="0" u="sng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Research Question:</a:t>
            </a:r>
            <a:br>
              <a:rPr lang="en-US" sz="3600" b="1" i="0" u="sng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sng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Identifying </a:t>
            </a:r>
            <a:r>
              <a:rPr lang="en-US" sz="3600" b="1" i="0" u="sng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and Addressing Barriers</a:t>
            </a:r>
            <a:endParaRPr sz="3600" b="1" i="0" u="sng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457200" y="1827766"/>
            <a:ext cx="8229600" cy="503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features are needed to deploy hydroelectric micro-turbines in urban areas facing energy and water insecurity</a:t>
            </a:r>
            <a:r>
              <a:rPr lang="en-U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endParaRPr dirty="0" smtClean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Technological</a:t>
            </a:r>
            <a:endParaRPr dirty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Geographical</a:t>
            </a:r>
            <a:endParaRPr dirty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Ecological</a:t>
            </a:r>
            <a:endParaRPr dirty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Institutional</a:t>
            </a:r>
            <a:endParaRPr dirty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Socio-economic 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Font typeface="Calibri"/>
              <a:buNone/>
            </a:pPr>
            <a:r>
              <a:rPr lang="en-US" sz="3600" b="1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Hypotheses</a:t>
            </a:r>
            <a:endParaRPr sz="3600" b="1" i="0" u="sng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0" y="1016000"/>
            <a:ext cx="9144000" cy="58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7575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81"/>
              <a:buFont typeface="Arial"/>
              <a:buNone/>
            </a:pPr>
            <a:endParaRPr sz="2581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9263" marR="0" lvl="1" indent="-390524" algn="l" rtl="0">
              <a:spcBef>
                <a:spcPts val="571"/>
              </a:spcBef>
              <a:spcAft>
                <a:spcPts val="0"/>
              </a:spcAft>
              <a:buClr>
                <a:schemeClr val="dk1"/>
              </a:buClr>
              <a:buSzPts val="2857"/>
              <a:buFont typeface="Arial"/>
              <a:buChar char="•"/>
            </a:pPr>
            <a:r>
              <a:rPr lang="en-US" sz="24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hydropower micro-turbine deployment vary by </a:t>
            </a:r>
            <a:r>
              <a:rPr lang="en-US" sz="24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dirty="0"/>
          </a:p>
          <a:p>
            <a:pPr marL="449263" marR="0" lvl="1" indent="-209105" algn="l" rtl="0">
              <a:spcBef>
                <a:spcPts val="571"/>
              </a:spcBef>
              <a:spcAft>
                <a:spcPts val="0"/>
              </a:spcAft>
              <a:buClr>
                <a:schemeClr val="dk1"/>
              </a:buClr>
              <a:buSzPts val="2857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9263" marR="0" lvl="1" indent="-390524" algn="l" rtl="0">
              <a:spcBef>
                <a:spcPts val="571"/>
              </a:spcBef>
              <a:spcAft>
                <a:spcPts val="0"/>
              </a:spcAft>
              <a:buClr>
                <a:schemeClr val="dk1"/>
              </a:buClr>
              <a:buSzPts val="2857"/>
              <a:buFont typeface="Arial"/>
              <a:buChar char="•"/>
            </a:pPr>
            <a:r>
              <a:rPr lang="en-US" sz="24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Institutional relationships</a:t>
            </a:r>
            <a:r>
              <a:rPr lang="en-US" sz="2400" b="0" i="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create, worsen or mitigate these challenges, hindering or enabling their deployment.</a:t>
            </a:r>
            <a:endParaRPr sz="2400" dirty="0"/>
          </a:p>
          <a:p>
            <a:pPr marL="449263" marR="0" lvl="1" indent="-209105" algn="l" rtl="0">
              <a:spcBef>
                <a:spcPts val="571"/>
              </a:spcBef>
              <a:spcAft>
                <a:spcPts val="0"/>
              </a:spcAft>
              <a:buClr>
                <a:schemeClr val="dk1"/>
              </a:buClr>
              <a:buSzPts val="2857"/>
              <a:buFont typeface="Arial"/>
              <a:buNone/>
            </a:pPr>
            <a:endParaRPr sz="24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9263" marR="0" lvl="1" indent="-390524" algn="l" rtl="0">
              <a:spcBef>
                <a:spcPts val="571"/>
              </a:spcBef>
              <a:spcAft>
                <a:spcPts val="0"/>
              </a:spcAft>
              <a:buClr>
                <a:schemeClr val="dk1"/>
              </a:buClr>
              <a:buSzPts val="2857"/>
              <a:buFont typeface="Arial"/>
              <a:buChar char="•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Creating a </a:t>
            </a:r>
            <a:r>
              <a:rPr lang="en-US" sz="2400" b="0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transparent process</a:t>
            </a:r>
            <a:r>
              <a:rPr lang="en-US" sz="2400" b="0" i="0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</a:t>
            </a:r>
            <a:r>
              <a:rPr lang="en-US" sz="2400" b="0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involvement</a:t>
            </a:r>
            <a:r>
              <a:rPr lang="en-US" sz="2400" b="0" i="0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identifying solutions to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local challenges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enable hydropower micro-turbine features that foster energy &amp; water system </a:t>
            </a:r>
            <a:r>
              <a:rPr lang="en-US" sz="24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resilience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dirty="0"/>
          </a:p>
          <a:p>
            <a:pPr marL="449263" marR="0" lvl="1" indent="-209105" algn="l" rtl="0">
              <a:spcBef>
                <a:spcPts val="571"/>
              </a:spcBef>
              <a:spcAft>
                <a:spcPts val="0"/>
              </a:spcAft>
              <a:buClr>
                <a:schemeClr val="dk1"/>
              </a:buClr>
              <a:buSzPts val="2857"/>
              <a:buFont typeface="Arial"/>
              <a:buNone/>
            </a:pPr>
            <a:endParaRPr sz="2857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9263" marR="0" lvl="1" indent="-209105" algn="l" rtl="0">
              <a:spcBef>
                <a:spcPts val="571"/>
              </a:spcBef>
              <a:spcAft>
                <a:spcPts val="0"/>
              </a:spcAft>
              <a:buClr>
                <a:schemeClr val="dk1"/>
              </a:buClr>
              <a:buSzPts val="2857"/>
              <a:buFont typeface="Arial"/>
              <a:buNone/>
            </a:pPr>
            <a:endParaRPr sz="2857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1" indent="-104330" algn="l" rtl="0">
              <a:spcBef>
                <a:spcPts val="571"/>
              </a:spcBef>
              <a:spcAft>
                <a:spcPts val="0"/>
              </a:spcAft>
              <a:buClr>
                <a:schemeClr val="dk1"/>
              </a:buClr>
              <a:buSzPts val="2857"/>
              <a:buFont typeface="Noto Sans Symbols"/>
              <a:buNone/>
            </a:pPr>
            <a:endParaRPr sz="2857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2308"/>
          </a:xfrm>
        </p:spPr>
        <p:txBody>
          <a:bodyPr>
            <a:normAutofit fontScale="90000"/>
          </a:bodyPr>
          <a:lstStyle/>
          <a:p>
            <a:r>
              <a:rPr lang="en-US" sz="3600" b="1" u="sng" dirty="0" smtClean="0">
                <a:solidFill>
                  <a:srgbClr val="0000FF"/>
                </a:solidFill>
              </a:rPr>
              <a:t>Methodology: </a:t>
            </a:r>
            <a:br>
              <a:rPr lang="en-US" sz="3600" b="1" u="sng" dirty="0" smtClean="0">
                <a:solidFill>
                  <a:srgbClr val="0000FF"/>
                </a:solidFill>
              </a:rPr>
            </a:br>
            <a:r>
              <a:rPr lang="en-US" sz="3600" b="1" u="sng" dirty="0" smtClean="0">
                <a:solidFill>
                  <a:srgbClr val="0000FF"/>
                </a:solidFill>
              </a:rPr>
              <a:t>Phase 1: On-Campus Pilot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6308"/>
            <a:ext cx="9144000" cy="5431692"/>
          </a:xfrm>
        </p:spPr>
        <p:txBody>
          <a:bodyPr>
            <a:normAutofit/>
          </a:bodyPr>
          <a:lstStyle/>
          <a:p>
            <a:pPr marL="390525" lvl="1">
              <a:buFont typeface="Arial"/>
              <a:buChar char="•"/>
            </a:pPr>
            <a:r>
              <a:rPr lang="en-US" sz="3200" dirty="0" smtClean="0"/>
              <a:t>Build &amp; deploy </a:t>
            </a:r>
            <a:r>
              <a:rPr lang="en-US" sz="3200" dirty="0"/>
              <a:t>2</a:t>
            </a:r>
            <a:r>
              <a:rPr lang="en-US" sz="3200" dirty="0" smtClean="0"/>
              <a:t> </a:t>
            </a:r>
            <a:r>
              <a:rPr lang="en-US" sz="3200" dirty="0"/>
              <a:t>micro-turbines in storm water runoff pipes on</a:t>
            </a:r>
            <a:r>
              <a:rPr lang="en-US" sz="3200" dirty="0" smtClean="0"/>
              <a:t> Mason’s </a:t>
            </a:r>
            <a:r>
              <a:rPr lang="en-US" sz="3200" dirty="0"/>
              <a:t>Fairfax campus</a:t>
            </a:r>
            <a:r>
              <a:rPr lang="en-US" sz="3200" dirty="0" smtClean="0"/>
              <a:t>.</a:t>
            </a:r>
          </a:p>
          <a:p>
            <a:pPr marL="390525" lvl="1">
              <a:buFont typeface="Arial"/>
              <a:buChar char="•"/>
            </a:pPr>
            <a:endParaRPr lang="en-US" sz="1600" dirty="0" smtClean="0"/>
          </a:p>
          <a:p>
            <a:pPr marL="390525" lvl="1">
              <a:buFont typeface="Arial"/>
              <a:buChar char="•"/>
            </a:pPr>
            <a:r>
              <a:rPr lang="en-US" sz="3200" dirty="0" smtClean="0"/>
              <a:t>Identify technical, geographical, ecological, institutional &amp; socio-economic challenges.</a:t>
            </a:r>
          </a:p>
          <a:p>
            <a:pPr marL="390525" lvl="1">
              <a:buFont typeface="Arial"/>
              <a:buChar char="•"/>
            </a:pPr>
            <a:endParaRPr lang="en-US" sz="1600" dirty="0" smtClean="0"/>
          </a:p>
          <a:p>
            <a:pPr marL="390525" lvl="1">
              <a:buFont typeface="Arial"/>
              <a:buChar char="•"/>
            </a:pPr>
            <a:r>
              <a:rPr lang="en-US" sz="3200" dirty="0" smtClean="0"/>
              <a:t>Identify &amp; assess potential solutions.</a:t>
            </a:r>
          </a:p>
          <a:p>
            <a:pPr marL="390525" lvl="1">
              <a:buFont typeface="Arial"/>
              <a:buChar char="•"/>
            </a:pPr>
            <a:endParaRPr lang="en-US" sz="1600" dirty="0" smtClean="0"/>
          </a:p>
          <a:p>
            <a:pPr marL="390525" lvl="1">
              <a:buFont typeface="Arial"/>
              <a:buChar char="•"/>
            </a:pPr>
            <a:r>
              <a:rPr lang="en-US" sz="3200" dirty="0"/>
              <a:t>U</a:t>
            </a:r>
            <a:r>
              <a:rPr lang="en-US" sz="3200" dirty="0" smtClean="0"/>
              <a:t>se pilot’s </a:t>
            </a:r>
            <a:r>
              <a:rPr lang="en-US" sz="3200" dirty="0"/>
              <a:t>energy output to test</a:t>
            </a:r>
            <a:r>
              <a:rPr lang="en-US" sz="3200" dirty="0" smtClean="0"/>
              <a:t> </a:t>
            </a:r>
            <a:r>
              <a:rPr lang="en-US" sz="3200" dirty="0"/>
              <a:t>&amp;</a:t>
            </a:r>
            <a:r>
              <a:rPr lang="en-US" sz="3200" dirty="0" smtClean="0"/>
              <a:t> </a:t>
            </a:r>
            <a:r>
              <a:rPr lang="en-US" sz="3200" dirty="0"/>
              <a:t>assess small-scale urban applications,</a:t>
            </a:r>
            <a:r>
              <a:rPr lang="en-US" sz="3200" dirty="0" smtClean="0"/>
              <a:t> e.g., </a:t>
            </a:r>
            <a:r>
              <a:rPr lang="en-US" sz="3200" dirty="0"/>
              <a:t>emergency lighting</a:t>
            </a:r>
            <a:r>
              <a:rPr lang="en-US" sz="3200" dirty="0" smtClean="0"/>
              <a:t> </a:t>
            </a:r>
            <a:r>
              <a:rPr lang="en-US" sz="3200" dirty="0"/>
              <a:t>&amp;</a:t>
            </a:r>
            <a:r>
              <a:rPr lang="en-US" sz="3200" dirty="0" smtClean="0"/>
              <a:t> </a:t>
            </a:r>
            <a:r>
              <a:rPr lang="en-US" sz="3200" dirty="0"/>
              <a:t>cell phone charging stations.</a:t>
            </a:r>
            <a:r>
              <a:rPr lang="en-US" sz="32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Font typeface="Calibri"/>
              <a:buNone/>
            </a:pPr>
            <a:r>
              <a:rPr lang="en-US" sz="3600" b="1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Multidisciplinary Approach</a:t>
            </a:r>
            <a:endParaRPr sz="3600" b="1" i="0" u="sng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232327" y="1600200"/>
            <a:ext cx="8911673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0" name="Shape 120"/>
          <p:cNvGraphicFramePr/>
          <p:nvPr/>
        </p:nvGraphicFramePr>
        <p:xfrm>
          <a:off x="0" y="1600200"/>
          <a:ext cx="9144000" cy="5394980"/>
        </p:xfrm>
        <a:graphic>
          <a:graphicData uri="http://schemas.openxmlformats.org/drawingml/2006/table">
            <a:tbl>
              <a:tblPr firstRow="1" bandRow="1">
                <a:noFill/>
                <a:tableStyleId>{DF35A396-5E6D-46CD-AF39-D72983CBDFC0}</a:tableStyleId>
              </a:tblPr>
              <a:tblGrid>
                <a:gridCol w="4135425"/>
                <a:gridCol w="5008575"/>
              </a:tblGrid>
              <a:tr h="623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sng" strike="noStrike" cap="none"/>
                        <a:t>Project Team</a:t>
                      </a:r>
                      <a:endParaRPr sz="1800" u="none" strike="noStrike" cap="none"/>
                    </a:p>
                  </a:txBody>
                  <a:tcPr marL="91450" marR="91450" marT="45725" marB="45725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sng" strike="noStrike" cap="none"/>
                        <a:t>Disciplines</a:t>
                      </a:r>
                      <a:endParaRPr sz="18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</a:tr>
              <a:tr h="4634000">
                <a:tc>
                  <a:txBody>
                    <a:bodyPr/>
                    <a:lstStyle/>
                    <a:p>
                      <a:pPr marL="234950" marR="0" lvl="0" indent="-2349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College of Science </a:t>
                      </a:r>
                      <a:endParaRPr/>
                    </a:p>
                    <a:p>
                      <a:pPr marL="231775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(COS)</a:t>
                      </a:r>
                      <a:endParaRPr/>
                    </a:p>
                    <a:p>
                      <a:pPr marL="234950" marR="0" lvl="0" indent="-2349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/>
                    </a:p>
                    <a:p>
                      <a:pPr marL="234950" marR="0" lvl="0" indent="-2349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/>
                    </a:p>
                    <a:p>
                      <a:pPr marL="234950" marR="0" lvl="0" indent="-2349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/>
                    </a:p>
                    <a:p>
                      <a:pPr marL="234950" marR="0" lvl="0" indent="-120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/>
                    </a:p>
                    <a:p>
                      <a:pPr marL="234950" marR="0" lvl="0" indent="-2349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Volgenau School of Engineering </a:t>
                      </a:r>
                      <a:endParaRPr/>
                    </a:p>
                    <a:p>
                      <a:pPr marL="468313" marR="0" lvl="0" indent="-234949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(VSE)</a:t>
                      </a:r>
                      <a:endParaRPr/>
                    </a:p>
                    <a:p>
                      <a:pPr marL="234950" marR="0" lvl="0" indent="-120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/>
                    </a:p>
                    <a:p>
                      <a:pPr marL="234950" marR="0" lvl="0" indent="-120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/>
                    </a:p>
                    <a:p>
                      <a:pPr marL="234950" marR="0" lvl="0" indent="-2349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/>
                    </a:p>
                    <a:p>
                      <a:pPr marL="234950" marR="0" lvl="0" indent="-2349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/>
                    </a:p>
                    <a:p>
                      <a:pPr marL="234950" marR="0" lvl="0" indent="-2349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/>
                    </a:p>
                    <a:p>
                      <a:pPr marL="234950" marR="0" lvl="0" indent="-2349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College of Humanities &amp; Social Sciences (CHSS)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231775" marR="0" lvl="0" indent="-2317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Environmental science &amp; policy</a:t>
                      </a:r>
                      <a:endParaRPr/>
                    </a:p>
                    <a:p>
                      <a:pPr marL="231775" marR="0" lvl="0" indent="-2317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Physics</a:t>
                      </a:r>
                      <a:endParaRPr/>
                    </a:p>
                    <a:p>
                      <a:pPr marL="231775" marR="0" lvl="0" indent="-2317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Geography &amp; geoinformation science</a:t>
                      </a:r>
                      <a:endParaRPr/>
                    </a:p>
                    <a:p>
                      <a:pPr marL="231775" marR="0" lvl="0" indent="-2317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Forensic Science</a:t>
                      </a:r>
                      <a:endParaRPr sz="1800"/>
                    </a:p>
                    <a:p>
                      <a:pPr marL="231775" marR="0" lvl="0" indent="-2317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/>
                    </a:p>
                    <a:p>
                      <a:pPr marL="231775" marR="0" lvl="0" indent="-2317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/>
                    </a:p>
                    <a:p>
                      <a:pPr marL="231775" marR="0" lvl="0" indent="-2317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Civil, infrastructure &amp; environmental engineering</a:t>
                      </a:r>
                      <a:endParaRPr/>
                    </a:p>
                    <a:p>
                      <a:pPr marL="231775" marR="0" lvl="0" indent="-2317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Mechanical engineering</a:t>
                      </a:r>
                      <a:endParaRPr/>
                    </a:p>
                    <a:p>
                      <a:pPr marL="231775" marR="0" lvl="0" indent="-2317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Electrical engineering</a:t>
                      </a:r>
                      <a:endParaRPr/>
                    </a:p>
                    <a:p>
                      <a:pPr marL="231775" marR="0" lvl="0" indent="-2317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/>
                    </a:p>
                    <a:p>
                      <a:pPr marL="231775" marR="0" lvl="0" indent="-2317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/>
                    </a:p>
                    <a:p>
                      <a:pPr marL="231775" marR="0" lvl="0" indent="-2317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/>
                    </a:p>
                    <a:p>
                      <a:pPr marL="231775" marR="0" lvl="0" indent="-2317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/>
                    </a:p>
                    <a:p>
                      <a:pPr marL="231775" marR="0" lvl="0" indent="-2317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Sustainability studies</a:t>
                      </a:r>
                      <a:endParaRPr/>
                    </a:p>
                    <a:p>
                      <a:pPr marL="231775" marR="0" lvl="0" indent="-2317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Global affairs</a:t>
                      </a:r>
                      <a:endParaRPr/>
                    </a:p>
                    <a:p>
                      <a:pPr marL="0" marR="0" lvl="0" indent="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Font typeface="Calibri"/>
              <a:buNone/>
            </a:pPr>
            <a:r>
              <a:rPr lang="en-US" sz="3600" b="1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Student Roles in Mason Pilot</a:t>
            </a:r>
            <a:endParaRPr sz="3600" b="1" i="0" u="sng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457200" y="1417638"/>
            <a:ext cx="8686800" cy="544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Turbine design, construction &amp; deployment</a:t>
            </a:r>
            <a:endParaRPr dirty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turbine construction challenges</a:t>
            </a:r>
            <a:endParaRPr dirty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Analyze turbine replication potential</a:t>
            </a:r>
            <a:endParaRPr dirty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&amp; assess small-scale electricity applications</a:t>
            </a:r>
            <a:endParaRPr dirty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Analyze deployment challenges &amp; solutions</a:t>
            </a:r>
            <a:endParaRPr dirty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lessons transferable to other communities</a:t>
            </a:r>
            <a:endParaRPr dirty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Educational programs &amp; signage</a:t>
            </a:r>
            <a:endParaRPr dirty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Promote institutional &amp; community support</a:t>
            </a:r>
            <a:endParaRPr dirty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Perpetuate 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energy-water resilience education</a:t>
            </a:r>
            <a:endParaRPr dirty="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Font typeface="Calibri"/>
              <a:buNone/>
            </a:pPr>
            <a:r>
              <a:rPr lang="en-US" sz="3600" b="1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Mason Pilot Candidate Sites</a:t>
            </a:r>
            <a:endParaRPr sz="3600" b="1" i="0" u="sng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185862" y="1600200"/>
            <a:ext cx="8958138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Test different flows, elevations, &amp; pipe diameters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Develop different designs to meet varied site parameters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Test electricity applications in different locations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Outflow pipe from Mason Pond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Existing body of water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always present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Pipe that collects runoff from Shenandoah Parking Deck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Urban environment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Intermittent flow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1534</Words>
  <Application>Microsoft Macintosh PowerPoint</Application>
  <PresentationFormat>On-screen Show (4:3)</PresentationFormat>
  <Paragraphs>241</Paragraphs>
  <Slides>18</Slides>
  <Notes>15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Empowering Energy-Water Nexus Resilience: Addressing Hydroelectric Micro-turbine Barriers</vt:lpstr>
      <vt:lpstr>The Problem:   Resilience of Interdependent Systems</vt:lpstr>
      <vt:lpstr>Leveraging Interdependence:   Hydropower Micro-turbines as a Solution</vt:lpstr>
      <vt:lpstr>Research Question: Identifying and Addressing Barriers</vt:lpstr>
      <vt:lpstr>Hypotheses</vt:lpstr>
      <vt:lpstr>Methodology:  Phase 1: On-Campus Pilot </vt:lpstr>
      <vt:lpstr>Multidisciplinary Approach</vt:lpstr>
      <vt:lpstr>Student Roles in Mason Pilot</vt:lpstr>
      <vt:lpstr>Mason Pilot Candidate Sites</vt:lpstr>
      <vt:lpstr>Rainfall and Energy Analysis:  Shenandoah Parking Deck Site  by Eli Watkins and Zoe Waide</vt:lpstr>
      <vt:lpstr>Slide 11</vt:lpstr>
      <vt:lpstr> Current Energy Output Findings  from Mason Pilot by Eli Watkins and Zoe Waide </vt:lpstr>
      <vt:lpstr>Phase 2:  International Pilot</vt:lpstr>
      <vt:lpstr>India’s Microhydro Turbine Use</vt:lpstr>
      <vt:lpstr>Authors and Acknowledgements</vt:lpstr>
      <vt:lpstr>Questions?</vt:lpstr>
      <vt:lpstr>References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Empowering Energy-Water Nexus Resilience: Addressing Hydroelectric Micro-turbine Barriers</dc:title>
  <cp:lastModifiedBy>Jennifer Sklarew</cp:lastModifiedBy>
  <cp:revision>20</cp:revision>
  <dcterms:created xsi:type="dcterms:W3CDTF">2018-05-05T16:52:17Z</dcterms:created>
  <dcterms:modified xsi:type="dcterms:W3CDTF">2018-05-05T16:53:52Z</dcterms:modified>
</cp:coreProperties>
</file>