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63" r:id="rId4"/>
    <p:sldId id="256" r:id="rId5"/>
    <p:sldId id="260" r:id="rId6"/>
    <p:sldId id="259" r:id="rId7"/>
    <p:sldId id="258" r:id="rId8"/>
    <p:sldId id="257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95" d="100"/>
          <a:sy n="95" d="100"/>
        </p:scale>
        <p:origin x="14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6EAD-5A93-412F-9C48-E6FF46FAD03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C0B-AC66-42A4-A910-CCCD90A9B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8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6EAD-5A93-412F-9C48-E6FF46FAD03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C0B-AC66-42A4-A910-CCCD90A9B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9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6EAD-5A93-412F-9C48-E6FF46FAD03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C0B-AC66-42A4-A910-CCCD90A9B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35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EAC8D5-65CF-4130-A398-878E81E980C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37181BC-6578-49EA-9F5B-10ED60AD83D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858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8D5-65CF-4130-A398-878E81E980C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81BC-6578-49EA-9F5B-10ED60AD8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0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8D5-65CF-4130-A398-878E81E980C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81BC-6578-49EA-9F5B-10ED60AD83D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154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8D5-65CF-4130-A398-878E81E980C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81BC-6578-49EA-9F5B-10ED60AD8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8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8D5-65CF-4130-A398-878E81E980C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81BC-6578-49EA-9F5B-10ED60AD83D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696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8D5-65CF-4130-A398-878E81E980C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81BC-6578-49EA-9F5B-10ED60AD83D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52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8D5-65CF-4130-A398-878E81E980C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81BC-6578-49EA-9F5B-10ED60AD8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27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8D5-65CF-4130-A398-878E81E980C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81BC-6578-49EA-9F5B-10ED60AD83D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61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6EAD-5A93-412F-9C48-E6FF46FAD03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C0B-AC66-42A4-A910-CCCD90A9B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85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8D5-65CF-4130-A398-878E81E980C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81BC-6578-49EA-9F5B-10ED60AD8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88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8D5-65CF-4130-A398-878E81E980C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81BC-6578-49EA-9F5B-10ED60AD8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0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8D5-65CF-4130-A398-878E81E980C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81BC-6578-49EA-9F5B-10ED60AD83D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210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8D5-65CF-4130-A398-878E81E980C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81BC-6578-49EA-9F5B-10ED60AD83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981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8D5-65CF-4130-A398-878E81E980C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81BC-6578-49EA-9F5B-10ED60AD8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41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8D5-65CF-4130-A398-878E81E980C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81BC-6578-49EA-9F5B-10ED60AD83D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184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8D5-65CF-4130-A398-878E81E980C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81BC-6578-49EA-9F5B-10ED60AD83D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1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8D5-65CF-4130-A398-878E81E980C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81BC-6578-49EA-9F5B-10ED60AD83D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035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8D5-65CF-4130-A398-878E81E980C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81BC-6578-49EA-9F5B-10ED60AD83D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18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6EAD-5A93-412F-9C48-E6FF46FAD03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C0B-AC66-42A4-A910-CCCD90A9B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6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6EAD-5A93-412F-9C48-E6FF46FAD03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C0B-AC66-42A4-A910-CCCD90A9B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5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6EAD-5A93-412F-9C48-E6FF46FAD03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C0B-AC66-42A4-A910-CCCD90A9B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0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6EAD-5A93-412F-9C48-E6FF46FAD03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C0B-AC66-42A4-A910-CCCD90A9B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6EAD-5A93-412F-9C48-E6FF46FAD03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C0B-AC66-42A4-A910-CCCD90A9B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4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6EAD-5A93-412F-9C48-E6FF46FAD03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C0B-AC66-42A4-A910-CCCD90A9B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6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6EAD-5A93-412F-9C48-E6FF46FAD03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DC0B-AC66-42A4-A910-CCCD90A9B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8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06EAD-5A93-412F-9C48-E6FF46FAD037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EDC0B-AC66-42A4-A910-CCCD90A9B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6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EAC8D5-65CF-4130-A398-878E81E980C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7181BC-6578-49EA-9F5B-10ED60AD8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6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50673"/>
          </a:xfrm>
        </p:spPr>
        <p:txBody>
          <a:bodyPr/>
          <a:lstStyle/>
          <a:p>
            <a:r>
              <a:rPr lang="en-US" dirty="0" smtClean="0"/>
              <a:t>China’s BRI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7909" y="2646218"/>
            <a:ext cx="9144000" cy="1482580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smtClean="0"/>
              <a:t>What is it?  What to expect?</a:t>
            </a:r>
          </a:p>
          <a:p>
            <a:endParaRPr lang="en-US" sz="3200" dirty="0"/>
          </a:p>
          <a:p>
            <a:r>
              <a:rPr lang="en-US" sz="3200" i="1" dirty="0" smtClean="0"/>
              <a:t>Jack A. Goldstone</a:t>
            </a:r>
            <a:endParaRPr lang="en-US" sz="3200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186320" y="4080164"/>
          <a:ext cx="2225862" cy="1385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icture" r:id="rId3" imgW="3183636" imgH="2042160" progId="Word.Picture.8">
                  <p:embed/>
                </p:oleObj>
              </mc:Choice>
              <mc:Fallback>
                <p:oleObj name="Picture" r:id="rId3" imgW="3183636" imgH="2042160" progId="Word.Picture.8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320" y="4080164"/>
                        <a:ext cx="2225862" cy="1385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6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" y="0"/>
            <a:ext cx="9738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92" y="756295"/>
            <a:ext cx="8154238" cy="577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423" y="409575"/>
            <a:ext cx="8081492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746" y="476518"/>
            <a:ext cx="6197949" cy="583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059" y="566670"/>
            <a:ext cx="8004220" cy="582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 – What is it?  What to expect?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BRI?  </a:t>
            </a:r>
          </a:p>
          <a:p>
            <a:pPr lvl="1"/>
            <a:r>
              <a:rPr lang="en-US" dirty="0" smtClean="0"/>
              <a:t>Strategic plan for world domination?  (sort of)</a:t>
            </a:r>
          </a:p>
          <a:p>
            <a:pPr lvl="1"/>
            <a:r>
              <a:rPr lang="en-US" dirty="0" smtClean="0"/>
              <a:t>Generous plan for assistance to developing nations? (not really)</a:t>
            </a:r>
          </a:p>
          <a:p>
            <a:pPr lvl="1"/>
            <a:r>
              <a:rPr lang="en-US" dirty="0" smtClean="0"/>
              <a:t>Economic plan to provide markets for excess Chinese production capacity? (definitely)</a:t>
            </a:r>
          </a:p>
          <a:p>
            <a:pPr lvl="1"/>
            <a:r>
              <a:rPr lang="en-US" dirty="0" smtClean="0"/>
              <a:t>A threat to global climate via export of coal-fired power plants? (yes)</a:t>
            </a:r>
          </a:p>
          <a:p>
            <a:pPr lvl="1"/>
            <a:r>
              <a:rPr lang="en-US" dirty="0" smtClean="0"/>
              <a:t>Soft power plan to spread Chinese alliances and hegemony across Eurasia? (definitely)</a:t>
            </a:r>
          </a:p>
          <a:p>
            <a:pPr lvl="1"/>
            <a:r>
              <a:rPr lang="en-US" dirty="0" smtClean="0"/>
              <a:t>Nationalist campaign for reversal of the “Century of national humiliation?” (yes, at present)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4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1986"/>
            <a:ext cx="10515600" cy="50593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BRI is an evolving set of aspirations.</a:t>
            </a:r>
          </a:p>
          <a:p>
            <a:r>
              <a:rPr lang="en-US" dirty="0" smtClean="0"/>
              <a:t>It is opportunistic, and shaped by China but also by the countries where BRI projects occur.</a:t>
            </a:r>
          </a:p>
          <a:p>
            <a:r>
              <a:rPr lang="en-US" dirty="0" smtClean="0"/>
              <a:t>The BRI is inseparably linked to military, geopolitical, and nationalist aspirations; this makes for significant risks of conflict.</a:t>
            </a:r>
          </a:p>
          <a:p>
            <a:r>
              <a:rPr lang="en-US" dirty="0" smtClean="0"/>
              <a:t>But the BRI is in flux and can be shaped to focus on cooperative and positive global goals.  That will require </a:t>
            </a:r>
            <a:r>
              <a:rPr lang="en-US" dirty="0" err="1" smtClean="0"/>
              <a:t>co-ordinated</a:t>
            </a:r>
            <a:r>
              <a:rPr lang="en-US" dirty="0" smtClean="0"/>
              <a:t> Western and allied engagement.</a:t>
            </a:r>
          </a:p>
          <a:p>
            <a:r>
              <a:rPr lang="en-US" dirty="0" smtClean="0"/>
              <a:t>Energy will be a critical element of BRI: Chinese exports of electric rail, bus and cars and solar technologies and 5G and AI for energy efficiency; energy infrastructure (fossil and/or solar), and Chinese imports of oil, gas, and energy production tech and equipment.  Some of the best opportunities for win/win are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3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253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Office Theme</vt:lpstr>
      <vt:lpstr>Organic</vt:lpstr>
      <vt:lpstr>Picture</vt:lpstr>
      <vt:lpstr>China’s BRI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 – What is it?  What to expect?</vt:lpstr>
      <vt:lpstr>What to expect? </vt:lpstr>
    </vt:vector>
  </TitlesOfParts>
  <Company>George Mason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Goldstone</dc:creator>
  <cp:lastModifiedBy>Jack Goldstone</cp:lastModifiedBy>
  <cp:revision>9</cp:revision>
  <dcterms:created xsi:type="dcterms:W3CDTF">2019-04-12T23:33:44Z</dcterms:created>
  <dcterms:modified xsi:type="dcterms:W3CDTF">2019-04-23T16:32:57Z</dcterms:modified>
</cp:coreProperties>
</file>