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2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EAB"/>
    <a:srgbClr val="277EA9"/>
    <a:srgbClr val="198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768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307BE-3DE0-4D5D-B071-E18072BDBCD1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EB6C3-5ECD-4C33-8186-F52195931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6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7AE0D-E4E7-41F3-8FEB-69AA94FE00A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4A1B-E3F4-440A-A1E4-007EA359E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 are due January 25</a:t>
            </a:r>
            <a:r>
              <a:rPr lang="en-US" baseline="30000" dirty="0"/>
              <a:t>th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submit more than 1 application.  For instance, we encourage applying for an award for your facility and submitting an additional application to nominate an employee as a “Green Team All-Star".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C4A1B-E3F4-440A-A1E4-007EA359E3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6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pictures and logos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C4A1B-E3F4-440A-A1E4-007EA359E3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5738" y="1494206"/>
            <a:ext cx="7484681" cy="35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45458"/>
            <a:ext cx="9144000" cy="964883"/>
          </a:xfrm>
        </p:spPr>
        <p:txBody>
          <a:bodyPr lIns="0" anchor="b">
            <a:normAutofit/>
          </a:bodyPr>
          <a:lstStyle>
            <a:lvl1pPr algn="l">
              <a:defRPr sz="4000" b="1" i="0" baseline="0">
                <a:ln>
                  <a:noFill/>
                </a:ln>
                <a:solidFill>
                  <a:srgbClr val="19856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53681"/>
            <a:ext cx="9144000" cy="451802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n>
                  <a:noFill/>
                </a:ln>
                <a:solidFill>
                  <a:srgbClr val="277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" y="399732"/>
            <a:ext cx="1818499" cy="86129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5033296"/>
            <a:ext cx="4271494" cy="31024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439695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3999" y="5373316"/>
            <a:ext cx="4271494" cy="31024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3999" y="6009663"/>
            <a:ext cx="4271494" cy="31024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0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523998" y="5713336"/>
            <a:ext cx="4992711" cy="266548"/>
          </a:xfr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Department of Environmental Quality</a:t>
            </a:r>
            <a:endParaRPr lang="en-US" dirty="0">
              <a:solidFill>
                <a:srgbClr val="256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4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60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11900"/>
            <a:ext cx="10515600" cy="409575"/>
          </a:xfrm>
        </p:spPr>
        <p:txBody>
          <a:bodyPr/>
          <a:lstStyle/>
          <a:p>
            <a:pPr algn="l"/>
            <a:fld id="{61C9B584-852F-4056-BF30-ABA66A23FD41}" type="slidenum">
              <a:rPr lang="en-US" smtClean="0"/>
              <a:t>‹#›</a:t>
            </a:fld>
            <a:r>
              <a:rPr lang="en-US" dirty="0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8423" y="6387922"/>
            <a:ext cx="568392" cy="3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280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fld id="{F28DF1F0-458F-421F-8C1E-7C825BFF0F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569" y="6404180"/>
            <a:ext cx="490801" cy="2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0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703D6-DA4D-4660-AAE0-EB23950B7902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13A4-4E19-41E2-A7F9-9D53F879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198569"/>
            </a:solidFill>
          </a:ln>
          <a:solidFill>
            <a:srgbClr val="19856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256EAB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 w="0">
            <a:noFill/>
          </a:ln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chemeClr val="tx2">
                <a:lumMod val="40000"/>
                <a:lumOff val="60000"/>
              </a:schemeClr>
            </a:solidFill>
          </a:ln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chemeClr val="tx2">
                <a:lumMod val="20000"/>
                <a:lumOff val="80000"/>
              </a:schemeClr>
            </a:solidFill>
          </a:ln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Climate and GHG Reduction Efforts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Ballou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Air Quality Planning Manager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17,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Department of Environmental Quality</a:t>
            </a:r>
            <a:endParaRPr lang="en-US" dirty="0">
              <a:solidFill>
                <a:srgbClr val="256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7AB8-9988-4E4C-B71D-CEFDE481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CO2 Budget Trading Rule – implemented through the Regional Greenhouse Gas Initiative (RGGI)</a:t>
            </a:r>
          </a:p>
          <a:p>
            <a:r>
              <a:rPr lang="en-US" dirty="0"/>
              <a:t>Clean Cars Rule – implemented under Section 177 of CAA beginning in Model Year 2025</a:t>
            </a:r>
          </a:p>
          <a:p>
            <a:r>
              <a:rPr lang="en-US" dirty="0"/>
              <a:t>Statewide Greenhouse Gas Emissions Inventory – for planning and tracking purposes</a:t>
            </a:r>
          </a:p>
          <a:p>
            <a:r>
              <a:rPr lang="en-US" dirty="0"/>
              <a:t>Renewable Permit By Rule (PBR) Program – streamlined permitting process for small &amp; medium renewable projects</a:t>
            </a:r>
          </a:p>
          <a:p>
            <a:r>
              <a:rPr lang="en-US" dirty="0"/>
              <a:t>Statewide EV fast charging network funded by VW mitigation trust</a:t>
            </a:r>
          </a:p>
          <a:p>
            <a:r>
              <a:rPr lang="en-US" dirty="0"/>
              <a:t>Climate Pollution Reduction Grant (CPRG) – DEQ designated lead agency for statewide climate action plans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F95BB-8083-434F-8B4F-5332CA02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fld id="{61C9B584-852F-4056-BF30-ABA66A23FD41}" type="slidenum">
              <a:rPr lang="en-US" smtClean="0"/>
              <a:t>2</a:t>
            </a:fld>
            <a:r>
              <a:rPr lang="en-US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39F122-32AE-877D-E360-BBD76BC3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Current and Future DEQ Efforts</a:t>
            </a:r>
          </a:p>
        </p:txBody>
      </p:sp>
    </p:spTree>
    <p:extLst>
      <p:ext uri="{BB962C8B-B14F-4D97-AF65-F5344CB8AC3E}">
        <p14:creationId xmlns:p14="http://schemas.microsoft.com/office/powerpoint/2010/main" val="359051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B7698-72AD-4073-BEB4-2714C130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fld id="{61C9B584-852F-4056-BF30-ABA66A23FD41}" type="slidenum">
              <a:rPr lang="en-US" smtClean="0"/>
              <a:t>3</a:t>
            </a:fld>
            <a:r>
              <a:rPr lang="en-US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29192-B4BE-0508-814A-EBC109C45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5"/>
          <a:stretch/>
        </p:blipFill>
        <p:spPr>
          <a:xfrm>
            <a:off x="1057564" y="548409"/>
            <a:ext cx="9366596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0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3BD5-F539-0C46-0385-FF6D258A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Local Assistance for Climate Action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73EB-583F-57BC-471F-FFB28C671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Assistance to local governments will be part of the Virginia CPRG planning process</a:t>
            </a:r>
          </a:p>
          <a:p>
            <a:r>
              <a:rPr lang="en-US" dirty="0"/>
              <a:t>For GHG inventory and local climate action plan development or update </a:t>
            </a:r>
          </a:p>
          <a:p>
            <a:r>
              <a:rPr lang="en-US" dirty="0"/>
              <a:t>Will be available for all counties and independent cities</a:t>
            </a:r>
          </a:p>
          <a:p>
            <a:r>
              <a:rPr lang="en-US" dirty="0"/>
              <a:t>Will focus first on low-income and underserved communities</a:t>
            </a:r>
          </a:p>
          <a:p>
            <a:r>
              <a:rPr lang="en-US" dirty="0"/>
              <a:t>Will strive for consistency </a:t>
            </a:r>
          </a:p>
          <a:p>
            <a:r>
              <a:rPr lang="en-US" dirty="0"/>
              <a:t>Assistance details and mechanism still to be determined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F5E25-F29F-1E44-4E08-92B38A49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fld id="{61C9B584-852F-4056-BF30-ABA66A23FD41}" type="slidenum">
              <a:rPr lang="en-US" smtClean="0"/>
              <a:t>4</a:t>
            </a:fld>
            <a:r>
              <a:rPr lang="en-US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3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QPPTTemplate2020.potx" id="{1664F02D-C499-414F-8DEE-323EB17C958E}" vid="{356B561B-97DE-44DF-ACC5-F878F0208B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26F909E93C945B457D15CD565A65D" ma:contentTypeVersion="5" ma:contentTypeDescription="Create a new document." ma:contentTypeScope="" ma:versionID="dd761bcc07cae09737849b72efdfb13c">
  <xsd:schema xmlns:xsd="http://www.w3.org/2001/XMLSchema" xmlns:xs="http://www.w3.org/2001/XMLSchema" xmlns:p="http://schemas.microsoft.com/office/2006/metadata/properties" xmlns:ns2="0ea509a8-d380-4860-ade4-0d08c81ad58c" xmlns:ns3="3bf43e60-690d-4b2b-8dee-c04ac8b5a3c0" targetNamespace="http://schemas.microsoft.com/office/2006/metadata/properties" ma:root="true" ma:fieldsID="67c341ad37d1cc6e79e305c8adf10fbf" ns2:_="" ns3:_="">
    <xsd:import namespace="0ea509a8-d380-4860-ade4-0d08c81ad58c"/>
    <xsd:import namespace="3bf43e60-690d-4b2b-8dee-c04ac8b5a3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509a8-d380-4860-ade4-0d08c81ad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43e60-690d-4b2b-8dee-c04ac8b5a3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18CDAB-690D-4F7E-BD52-DCDAD86E9AD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465a23b2-135f-454d-be52-f07bbef8c8fe"/>
    <ds:schemaRef ds:uri="http://purl.org/dc/elements/1.1/"/>
    <ds:schemaRef ds:uri="aa6e3fbe-d978-4f48-931a-61d7935b8221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A1D255-39EA-4562-AEEE-435FEA5ED191}"/>
</file>

<file path=customXml/itemProps3.xml><?xml version="1.0" encoding="utf-8"?>
<ds:datastoreItem xmlns:ds="http://schemas.openxmlformats.org/officeDocument/2006/customXml" ds:itemID="{E57F3CEA-92CE-4B7D-A4DA-3E8833E4F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DEQPPTTemplate2020</Template>
  <TotalTime>70</TotalTime>
  <Words>235</Words>
  <Application>Microsoft Office PowerPoint</Application>
  <PresentationFormat>Widescreen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Wingdings</vt:lpstr>
      <vt:lpstr>Office Theme</vt:lpstr>
      <vt:lpstr>Climate and GHG Reduction Efforts</vt:lpstr>
      <vt:lpstr>Current and Future DEQ Efforts</vt:lpstr>
      <vt:lpstr>PowerPoint Presentation</vt:lpstr>
      <vt:lpstr>Local Assistance for Climate Action Plans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GHG Reduction Efforts</dc:title>
  <dc:creator>Ballou, Thomas (DEQ)</dc:creator>
  <cp:lastModifiedBy>Ballou, Thomas (DEQ)</cp:lastModifiedBy>
  <cp:revision>3</cp:revision>
  <dcterms:created xsi:type="dcterms:W3CDTF">2023-04-13T20:26:36Z</dcterms:created>
  <dcterms:modified xsi:type="dcterms:W3CDTF">2023-04-14T11:05:19Z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0x010100BE126F909E93C945B457D15CD565A65D</vt:lpwstr>
  </property>
  <property fmtid="{D5CDD505-2E9C-101B-9397-08002B2CF9AE}" pid="3" name="MediaServiceImageTags">
    <vt:lpwstr/>
  </property>
</Properties>
</file>