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9" r:id="rId7"/>
    <p:sldId id="260" r:id="rId8"/>
    <p:sldId id="262" r:id="rId9"/>
    <p:sldId id="263" r:id="rId10"/>
    <p:sldId id="265" r:id="rId11"/>
    <p:sldId id="282" r:id="rId12"/>
    <p:sldId id="283" r:id="rId13"/>
    <p:sldId id="284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652FF3-76EC-4A69-A6BF-C782277D3A92}">
          <p14:sldIdLst>
            <p14:sldId id="256"/>
            <p14:sldId id="257"/>
            <p14:sldId id="259"/>
            <p14:sldId id="260"/>
            <p14:sldId id="262"/>
            <p14:sldId id="263"/>
            <p14:sldId id="265"/>
            <p14:sldId id="282"/>
            <p14:sldId id="283"/>
            <p14:sldId id="284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7F2"/>
    <a:srgbClr val="AEC782"/>
    <a:srgbClr val="DFE5CA"/>
    <a:srgbClr val="95B8BF"/>
    <a:srgbClr val="2C3E56"/>
    <a:srgbClr val="809EC2"/>
    <a:srgbClr val="586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7" autoAdjust="0"/>
  </p:normalViewPr>
  <p:slideViewPr>
    <p:cSldViewPr snapToGrid="0">
      <p:cViewPr varScale="1">
        <p:scale>
          <a:sx n="68" d="100"/>
          <a:sy n="68" d="100"/>
        </p:scale>
        <p:origin x="90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32074755727407"/>
          <c:y val="9.8548865331325286E-2"/>
          <c:w val="0.48206679745732933"/>
          <c:h val="0.753029125846037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D3-4209-8EE8-6D8B71A63B4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D3-4209-8EE8-6D8B71A63B4A}"/>
              </c:ext>
            </c:extLst>
          </c:dPt>
          <c:dPt>
            <c:idx val="2"/>
            <c:bubble3D val="0"/>
            <c:spPr>
              <a:solidFill>
                <a:schemeClr val="accent6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D3-4209-8EE8-6D8B71A63B4A}"/>
              </c:ext>
            </c:extLst>
          </c:dPt>
          <c:dLbls>
            <c:dLbl>
              <c:idx val="0"/>
              <c:layout>
                <c:manualLayout>
                  <c:x val="0.17795425424832187"/>
                  <c:y val="-0.1850916054903036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65D3A6C-5DCA-4BD0-9375-BA1992667D33}" type="CATEGORYNAME">
                      <a:rPr lang="en-US" b="1"/>
                      <a:pPr>
                        <a:defRPr/>
                      </a:pPr>
                      <a:t>[CATEGORY NAME]</a:t>
                    </a:fld>
                    <a:r>
                      <a:rPr lang="en-US" b="1" baseline="0" dirty="0"/>
                      <a:t>
</a:t>
                    </a:r>
                    <a:fld id="{EA9EADCD-F7FE-43A6-A9D1-C6C9465E4539}" type="PERCENTAGE">
                      <a:rPr lang="en-US" b="1" baseline="0"/>
                      <a:pPr>
                        <a:defRPr/>
                      </a:pPr>
                      <a:t>[PERCENTAGE]</a:t>
                    </a:fld>
                    <a:endParaRPr lang="en-US" b="1" baseline="0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09300"/>
                        <a:gd name="adj2" fmla="val -87219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0D3-4209-8EE8-6D8B71A63B4A}"/>
                </c:ext>
              </c:extLst>
            </c:dLbl>
            <c:dLbl>
              <c:idx val="1"/>
              <c:layout>
                <c:manualLayout>
                  <c:x val="-7.0206107490319872E-2"/>
                  <c:y val="4.627290137257589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E4DA8A6-DE07-4B02-8199-B8740C4D8942}" type="CATEGORYNAME">
                      <a:rPr lang="en-US" b="1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6A76B3C4-003F-4A1D-8195-1F78436341FB}" type="PERCENTAGE">
                      <a:rPr lang="en-US" b="1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79221"/>
                        <a:gd name="adj2" fmla="val 61610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D3-4209-8EE8-6D8B71A63B4A}"/>
                </c:ext>
              </c:extLst>
            </c:dLbl>
            <c:dLbl>
              <c:idx val="2"/>
              <c:layout>
                <c:manualLayout>
                  <c:x val="0.29756293950755325"/>
                  <c:y val="-4.246491727153736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5DFB570-F2D7-4D3A-AA04-CB7E69F54F2A}" type="CATEGORYNAME">
                      <a:rPr lang="en-US" b="1"/>
                      <a:pPr>
                        <a:defRPr/>
                      </a:pPr>
                      <a:t>[CATEGORY NAME]</a:t>
                    </a:fld>
                    <a:r>
                      <a:rPr lang="en-US" b="1" baseline="0" dirty="0"/>
                      <a:t>
</a:t>
                    </a:r>
                    <a:fld id="{E35FE478-E641-411F-A5C2-C1444AEA89F7}" type="PERCENTAGE">
                      <a:rPr lang="en-US" b="1" baseline="0"/>
                      <a:pPr>
                        <a:defRPr/>
                      </a:pPr>
                      <a:t>[PERCENTAGE]</a:t>
                    </a:fld>
                    <a:endParaRPr lang="en-US" b="1" baseline="0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1537"/>
                        <a:gd name="adj2" fmla="val 142091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0D3-4209-8EE8-6D8B71A63B4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Buildings and Facilities</c:v>
                </c:pt>
                <c:pt idx="1">
                  <c:v>Vehicle Fleet</c:v>
                </c:pt>
                <c:pt idx="2">
                  <c:v>Reimbursed Gas Mileage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9672</c:v>
                </c:pt>
                <c:pt idx="1">
                  <c:v>1210</c:v>
                </c:pt>
                <c:pt idx="2">
                  <c:v>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D3-4209-8EE8-6D8B71A63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53BF4-0F07-4AC3-92A3-75ECDBF74EC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CD71D4-B07F-4E02-8ED5-0D9F348FE15F}">
      <dgm:prSet phldrT="[Text]" custT="1"/>
      <dgm:spPr/>
      <dgm:t>
        <a:bodyPr/>
        <a:lstStyle/>
        <a:p>
          <a:r>
            <a:rPr lang="en-US" sz="1900" dirty="0"/>
            <a:t>The Pennsylvania Climate Change Act of 2008 directed the PA DEP to produce a statewide inventory of greenhouse gas (GHG) emissions and set statewide reductions targets.</a:t>
          </a:r>
        </a:p>
      </dgm:t>
    </dgm:pt>
    <dgm:pt modelId="{A9C42F70-D8C4-40F8-8736-E820CE914575}" type="parTrans" cxnId="{F5D5BD9D-B880-4334-866B-DBD4739CB879}">
      <dgm:prSet/>
      <dgm:spPr/>
      <dgm:t>
        <a:bodyPr/>
        <a:lstStyle/>
        <a:p>
          <a:endParaRPr lang="en-US"/>
        </a:p>
      </dgm:t>
    </dgm:pt>
    <dgm:pt modelId="{1DB5BD63-5370-4C9E-9342-2E8882226E2C}" type="sibTrans" cxnId="{F5D5BD9D-B880-4334-866B-DBD4739CB879}">
      <dgm:prSet/>
      <dgm:spPr/>
      <dgm:t>
        <a:bodyPr/>
        <a:lstStyle/>
        <a:p>
          <a:endParaRPr lang="en-US"/>
        </a:p>
      </dgm:t>
    </dgm:pt>
    <dgm:pt modelId="{E7B534FE-0BA3-4378-9C1F-9F9B2887BF11}">
      <dgm:prSet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The Local Climate Action Program (LCAP) began as an initiative of the DEP with financial support from the US Department of  Energy. </a:t>
          </a:r>
        </a:p>
      </dgm:t>
    </dgm:pt>
    <dgm:pt modelId="{495B73EE-B1BF-473C-A188-9E21278D7E6F}" type="parTrans" cxnId="{EDF11B12-488A-4FB1-988E-4C5E30A9581B}">
      <dgm:prSet/>
      <dgm:spPr/>
      <dgm:t>
        <a:bodyPr/>
        <a:lstStyle/>
        <a:p>
          <a:endParaRPr lang="en-US"/>
        </a:p>
      </dgm:t>
    </dgm:pt>
    <dgm:pt modelId="{84DCFCA8-F118-4983-95B0-CB90B1551DB0}" type="sibTrans" cxnId="{EDF11B12-488A-4FB1-988E-4C5E30A9581B}">
      <dgm:prSet/>
      <dgm:spPr/>
      <dgm:t>
        <a:bodyPr/>
        <a:lstStyle/>
        <a:p>
          <a:endParaRPr lang="en-US"/>
        </a:p>
      </dgm:t>
    </dgm:pt>
    <dgm:pt modelId="{373DF083-6009-403B-B93F-3A5A30640384}">
      <dgm:prSet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  <a:cs typeface="Calibri"/>
            </a:rPr>
            <a:t>Participating municipalities are paired with college students who receive training and support from ICLEI Local Governments for Sustainability to inventory emissions and develop local climate action plans .</a:t>
          </a:r>
        </a:p>
      </dgm:t>
    </dgm:pt>
    <dgm:pt modelId="{0B9D2575-CEC3-4287-A57A-C4A4475AEC5F}" type="parTrans" cxnId="{79A9D215-EF1B-45DB-9ED4-941B276A653B}">
      <dgm:prSet/>
      <dgm:spPr/>
      <dgm:t>
        <a:bodyPr/>
        <a:lstStyle/>
        <a:p>
          <a:endParaRPr lang="en-US"/>
        </a:p>
      </dgm:t>
    </dgm:pt>
    <dgm:pt modelId="{FC2659B7-BE08-42CD-8054-E569B8F4E4B6}" type="sibTrans" cxnId="{79A9D215-EF1B-45DB-9ED4-941B276A653B}">
      <dgm:prSet/>
      <dgm:spPr/>
      <dgm:t>
        <a:bodyPr/>
        <a:lstStyle/>
        <a:p>
          <a:endParaRPr lang="en-US"/>
        </a:p>
      </dgm:t>
    </dgm:pt>
    <dgm:pt modelId="{0A2BED41-49E8-4656-9384-D31BB84DEC56}">
      <dgm:prSet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In 2022 , Penn State took leadership of the LCAP in long term in partnership with DEP and ICLEI.</a:t>
          </a:r>
          <a:endParaRPr lang="en-US" sz="2000" dirty="0">
            <a:solidFill>
              <a:schemeClr val="bg1"/>
            </a:solidFill>
            <a:cs typeface="Calibri"/>
          </a:endParaRPr>
        </a:p>
      </dgm:t>
    </dgm:pt>
    <dgm:pt modelId="{12DDFC7D-C260-4F76-B20C-803F673599F4}" type="parTrans" cxnId="{E1560637-814F-4530-A01F-92848B43E13F}">
      <dgm:prSet/>
      <dgm:spPr/>
      <dgm:t>
        <a:bodyPr/>
        <a:lstStyle/>
        <a:p>
          <a:endParaRPr lang="en-US"/>
        </a:p>
      </dgm:t>
    </dgm:pt>
    <dgm:pt modelId="{2F792600-6EAB-4549-BBD0-D79537462C79}" type="sibTrans" cxnId="{E1560637-814F-4530-A01F-92848B43E13F}">
      <dgm:prSet/>
      <dgm:spPr/>
      <dgm:t>
        <a:bodyPr/>
        <a:lstStyle/>
        <a:p>
          <a:endParaRPr lang="en-US"/>
        </a:p>
      </dgm:t>
    </dgm:pt>
    <dgm:pt modelId="{889D4CB9-A254-4DEE-909D-AA12819206B7}">
      <dgm:prSet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  <a:cs typeface="Calibri"/>
            </a:rPr>
            <a:t>Bucks County is participating in the LCAP as a complement to ongoing sustainability planning.</a:t>
          </a:r>
        </a:p>
      </dgm:t>
    </dgm:pt>
    <dgm:pt modelId="{5698F10C-3B29-4927-AB22-D4E02DE8AA74}" type="parTrans" cxnId="{73FF1637-EAD4-44A7-B98B-23626DD4CF22}">
      <dgm:prSet/>
      <dgm:spPr/>
      <dgm:t>
        <a:bodyPr/>
        <a:lstStyle/>
        <a:p>
          <a:endParaRPr lang="en-US"/>
        </a:p>
      </dgm:t>
    </dgm:pt>
    <dgm:pt modelId="{F0373B55-260A-4A12-BE97-8E6F89499BF2}" type="sibTrans" cxnId="{73FF1637-EAD4-44A7-B98B-23626DD4CF22}">
      <dgm:prSet/>
      <dgm:spPr/>
      <dgm:t>
        <a:bodyPr/>
        <a:lstStyle/>
        <a:p>
          <a:endParaRPr lang="en-US"/>
        </a:p>
      </dgm:t>
    </dgm:pt>
    <dgm:pt modelId="{09AD25F0-351A-44D1-8464-3F6987354A91}" type="pres">
      <dgm:prSet presAssocID="{30A53BF4-0F07-4AC3-92A3-75ECDBF74EC9}" presName="Name0" presStyleCnt="0">
        <dgm:presLayoutVars>
          <dgm:chMax val="7"/>
          <dgm:chPref val="7"/>
          <dgm:dir/>
        </dgm:presLayoutVars>
      </dgm:prSet>
      <dgm:spPr/>
    </dgm:pt>
    <dgm:pt modelId="{39CD86EB-2839-4247-B1A4-A1ED69B2C740}" type="pres">
      <dgm:prSet presAssocID="{30A53BF4-0F07-4AC3-92A3-75ECDBF74EC9}" presName="Name1" presStyleCnt="0"/>
      <dgm:spPr/>
    </dgm:pt>
    <dgm:pt modelId="{5B8E96E3-39D5-4364-87C4-E316288CA38D}" type="pres">
      <dgm:prSet presAssocID="{30A53BF4-0F07-4AC3-92A3-75ECDBF74EC9}" presName="cycle" presStyleCnt="0"/>
      <dgm:spPr/>
    </dgm:pt>
    <dgm:pt modelId="{72D7D64A-A18E-48B5-BE3C-3DF9505D2CC7}" type="pres">
      <dgm:prSet presAssocID="{30A53BF4-0F07-4AC3-92A3-75ECDBF74EC9}" presName="srcNode" presStyleLbl="node1" presStyleIdx="0" presStyleCnt="5"/>
      <dgm:spPr/>
    </dgm:pt>
    <dgm:pt modelId="{BBE0CA4E-3BD7-4C57-85D5-3CF05B77DBED}" type="pres">
      <dgm:prSet presAssocID="{30A53BF4-0F07-4AC3-92A3-75ECDBF74EC9}" presName="conn" presStyleLbl="parChTrans1D2" presStyleIdx="0" presStyleCnt="1"/>
      <dgm:spPr/>
    </dgm:pt>
    <dgm:pt modelId="{8AE97888-6C6C-417C-9C0F-EAFCBFFFCFA7}" type="pres">
      <dgm:prSet presAssocID="{30A53BF4-0F07-4AC3-92A3-75ECDBF74EC9}" presName="extraNode" presStyleLbl="node1" presStyleIdx="0" presStyleCnt="5"/>
      <dgm:spPr/>
    </dgm:pt>
    <dgm:pt modelId="{DF33C3F2-AE90-485A-820E-CC56CD62650A}" type="pres">
      <dgm:prSet presAssocID="{30A53BF4-0F07-4AC3-92A3-75ECDBF74EC9}" presName="dstNode" presStyleLbl="node1" presStyleIdx="0" presStyleCnt="5"/>
      <dgm:spPr/>
    </dgm:pt>
    <dgm:pt modelId="{2217AC21-7A44-401E-B79A-0EA31A4504BC}" type="pres">
      <dgm:prSet presAssocID="{42CD71D4-B07F-4E02-8ED5-0D9F348FE15F}" presName="text_1" presStyleLbl="node1" presStyleIdx="0" presStyleCnt="5" custScaleX="100429" custScaleY="117999" custLinFactNeighborX="1522">
        <dgm:presLayoutVars>
          <dgm:bulletEnabled val="1"/>
        </dgm:presLayoutVars>
      </dgm:prSet>
      <dgm:spPr/>
    </dgm:pt>
    <dgm:pt modelId="{23264233-7267-4B84-A5B3-B68452AB7CF6}" type="pres">
      <dgm:prSet presAssocID="{42CD71D4-B07F-4E02-8ED5-0D9F348FE15F}" presName="accent_1" presStyleCnt="0"/>
      <dgm:spPr/>
    </dgm:pt>
    <dgm:pt modelId="{035E4175-0E2F-482F-B0B5-E12A543B342D}" type="pres">
      <dgm:prSet presAssocID="{42CD71D4-B07F-4E02-8ED5-0D9F348FE15F}" presName="accentRepeatNode" presStyleLbl="solidFgAcc1" presStyleIdx="0" presStyleCnt="5"/>
      <dgm:spPr/>
    </dgm:pt>
    <dgm:pt modelId="{BF77039E-2439-48F3-8E8B-392787DC6848}" type="pres">
      <dgm:prSet presAssocID="{E7B534FE-0BA3-4378-9C1F-9F9B2887BF11}" presName="text_2" presStyleLbl="node1" presStyleIdx="1" presStyleCnt="5" custScaleX="100698" custScaleY="114968" custLinFactNeighborX="1194">
        <dgm:presLayoutVars>
          <dgm:bulletEnabled val="1"/>
        </dgm:presLayoutVars>
      </dgm:prSet>
      <dgm:spPr/>
    </dgm:pt>
    <dgm:pt modelId="{62E7DC24-9779-43D2-A342-221E056734C9}" type="pres">
      <dgm:prSet presAssocID="{E7B534FE-0BA3-4378-9C1F-9F9B2887BF11}" presName="accent_2" presStyleCnt="0"/>
      <dgm:spPr/>
    </dgm:pt>
    <dgm:pt modelId="{EF47BDB6-A76E-4E4A-BA42-C49CD9C4A43F}" type="pres">
      <dgm:prSet presAssocID="{E7B534FE-0BA3-4378-9C1F-9F9B2887BF11}" presName="accentRepeatNode" presStyleLbl="solidFgAcc1" presStyleIdx="1" presStyleCnt="5"/>
      <dgm:spPr/>
    </dgm:pt>
    <dgm:pt modelId="{706C2FBD-EF81-4A24-B67F-ABA2A32A6566}" type="pres">
      <dgm:prSet presAssocID="{373DF083-6009-403B-B93F-3A5A30640384}" presName="text_3" presStyleLbl="node1" presStyleIdx="2" presStyleCnt="5" custScaleX="101313" custScaleY="127068" custLinFactNeighborX="1025">
        <dgm:presLayoutVars>
          <dgm:bulletEnabled val="1"/>
        </dgm:presLayoutVars>
      </dgm:prSet>
      <dgm:spPr/>
    </dgm:pt>
    <dgm:pt modelId="{97BF2116-2CD3-4D0D-AF73-4F44E9868AC7}" type="pres">
      <dgm:prSet presAssocID="{373DF083-6009-403B-B93F-3A5A30640384}" presName="accent_3" presStyleCnt="0"/>
      <dgm:spPr/>
    </dgm:pt>
    <dgm:pt modelId="{2E8697F4-FC4F-49F7-A36B-34BA8A0DFC7E}" type="pres">
      <dgm:prSet presAssocID="{373DF083-6009-403B-B93F-3A5A30640384}" presName="accentRepeatNode" presStyleLbl="solidFgAcc1" presStyleIdx="2" presStyleCnt="5"/>
      <dgm:spPr/>
    </dgm:pt>
    <dgm:pt modelId="{6C39733A-0E0E-4BED-B22E-68D07A274E6A}" type="pres">
      <dgm:prSet presAssocID="{0A2BED41-49E8-4656-9384-D31BB84DEC56}" presName="text_4" presStyleLbl="node1" presStyleIdx="3" presStyleCnt="5" custScaleX="100001" custLinFactNeighborX="1393">
        <dgm:presLayoutVars>
          <dgm:bulletEnabled val="1"/>
        </dgm:presLayoutVars>
      </dgm:prSet>
      <dgm:spPr/>
    </dgm:pt>
    <dgm:pt modelId="{649EC8C3-9C43-45F3-91EC-FB9EDA7742C9}" type="pres">
      <dgm:prSet presAssocID="{0A2BED41-49E8-4656-9384-D31BB84DEC56}" presName="accent_4" presStyleCnt="0"/>
      <dgm:spPr/>
    </dgm:pt>
    <dgm:pt modelId="{22B62D39-1DC3-4E32-9026-ECBCE41044EF}" type="pres">
      <dgm:prSet presAssocID="{0A2BED41-49E8-4656-9384-D31BB84DEC56}" presName="accentRepeatNode" presStyleLbl="solidFgAcc1" presStyleIdx="3" presStyleCnt="5"/>
      <dgm:spPr/>
    </dgm:pt>
    <dgm:pt modelId="{EFEE4008-B907-4F57-AA88-E82ED8E20CF9}" type="pres">
      <dgm:prSet presAssocID="{889D4CB9-A254-4DEE-909D-AA12819206B7}" presName="text_5" presStyleLbl="node1" presStyleIdx="4" presStyleCnt="5" custLinFactNeighborX="3859" custLinFactNeighborY="-4998">
        <dgm:presLayoutVars>
          <dgm:bulletEnabled val="1"/>
        </dgm:presLayoutVars>
      </dgm:prSet>
      <dgm:spPr/>
    </dgm:pt>
    <dgm:pt modelId="{AA61968F-03C3-435E-86F3-487FDF85C9D7}" type="pres">
      <dgm:prSet presAssocID="{889D4CB9-A254-4DEE-909D-AA12819206B7}" presName="accent_5" presStyleCnt="0"/>
      <dgm:spPr/>
    </dgm:pt>
    <dgm:pt modelId="{29DF5CB7-A1DD-4E3A-9686-44393C6D9B2E}" type="pres">
      <dgm:prSet presAssocID="{889D4CB9-A254-4DEE-909D-AA12819206B7}" presName="accentRepeatNode" presStyleLbl="solidFgAcc1" presStyleIdx="4" presStyleCnt="5"/>
      <dgm:spPr/>
    </dgm:pt>
  </dgm:ptLst>
  <dgm:cxnLst>
    <dgm:cxn modelId="{EDF11B12-488A-4FB1-988E-4C5E30A9581B}" srcId="{30A53BF4-0F07-4AC3-92A3-75ECDBF74EC9}" destId="{E7B534FE-0BA3-4378-9C1F-9F9B2887BF11}" srcOrd="1" destOrd="0" parTransId="{495B73EE-B1BF-473C-A188-9E21278D7E6F}" sibTransId="{84DCFCA8-F118-4983-95B0-CB90B1551DB0}"/>
    <dgm:cxn modelId="{79A9D215-EF1B-45DB-9ED4-941B276A653B}" srcId="{30A53BF4-0F07-4AC3-92A3-75ECDBF74EC9}" destId="{373DF083-6009-403B-B93F-3A5A30640384}" srcOrd="2" destOrd="0" parTransId="{0B9D2575-CEC3-4287-A57A-C4A4475AEC5F}" sibTransId="{FC2659B7-BE08-42CD-8054-E569B8F4E4B6}"/>
    <dgm:cxn modelId="{AD3A2D2C-8404-4BB4-9C86-3F4F2805292C}" type="presOf" srcId="{889D4CB9-A254-4DEE-909D-AA12819206B7}" destId="{EFEE4008-B907-4F57-AA88-E82ED8E20CF9}" srcOrd="0" destOrd="0" presId="urn:microsoft.com/office/officeart/2008/layout/VerticalCurvedList"/>
    <dgm:cxn modelId="{E1560637-814F-4530-A01F-92848B43E13F}" srcId="{30A53BF4-0F07-4AC3-92A3-75ECDBF74EC9}" destId="{0A2BED41-49E8-4656-9384-D31BB84DEC56}" srcOrd="3" destOrd="0" parTransId="{12DDFC7D-C260-4F76-B20C-803F673599F4}" sibTransId="{2F792600-6EAB-4549-BBD0-D79537462C79}"/>
    <dgm:cxn modelId="{73FF1637-EAD4-44A7-B98B-23626DD4CF22}" srcId="{30A53BF4-0F07-4AC3-92A3-75ECDBF74EC9}" destId="{889D4CB9-A254-4DEE-909D-AA12819206B7}" srcOrd="4" destOrd="0" parTransId="{5698F10C-3B29-4927-AB22-D4E02DE8AA74}" sibTransId="{F0373B55-260A-4A12-BE97-8E6F89499BF2}"/>
    <dgm:cxn modelId="{94F72B3C-6BC6-45C2-AB31-48085D043A61}" type="presOf" srcId="{0A2BED41-49E8-4656-9384-D31BB84DEC56}" destId="{6C39733A-0E0E-4BED-B22E-68D07A274E6A}" srcOrd="0" destOrd="0" presId="urn:microsoft.com/office/officeart/2008/layout/VerticalCurvedList"/>
    <dgm:cxn modelId="{F597C06E-B3E6-464C-B410-DF8E20C51DE7}" type="presOf" srcId="{373DF083-6009-403B-B93F-3A5A30640384}" destId="{706C2FBD-EF81-4A24-B67F-ABA2A32A6566}" srcOrd="0" destOrd="0" presId="urn:microsoft.com/office/officeart/2008/layout/VerticalCurvedList"/>
    <dgm:cxn modelId="{09229752-FAB3-4078-B892-2E40F72085A9}" type="presOf" srcId="{E7B534FE-0BA3-4378-9C1F-9F9B2887BF11}" destId="{BF77039E-2439-48F3-8E8B-392787DC6848}" srcOrd="0" destOrd="0" presId="urn:microsoft.com/office/officeart/2008/layout/VerticalCurvedList"/>
    <dgm:cxn modelId="{FA1E1A58-D8A6-4B48-90FA-B42993069D7A}" type="presOf" srcId="{30A53BF4-0F07-4AC3-92A3-75ECDBF74EC9}" destId="{09AD25F0-351A-44D1-8464-3F6987354A91}" srcOrd="0" destOrd="0" presId="urn:microsoft.com/office/officeart/2008/layout/VerticalCurvedList"/>
    <dgm:cxn modelId="{81FA6759-E5FC-4715-9DF8-F0178FA6C644}" type="presOf" srcId="{42CD71D4-B07F-4E02-8ED5-0D9F348FE15F}" destId="{2217AC21-7A44-401E-B79A-0EA31A4504BC}" srcOrd="0" destOrd="0" presId="urn:microsoft.com/office/officeart/2008/layout/VerticalCurvedList"/>
    <dgm:cxn modelId="{F5D5BD9D-B880-4334-866B-DBD4739CB879}" srcId="{30A53BF4-0F07-4AC3-92A3-75ECDBF74EC9}" destId="{42CD71D4-B07F-4E02-8ED5-0D9F348FE15F}" srcOrd="0" destOrd="0" parTransId="{A9C42F70-D8C4-40F8-8736-E820CE914575}" sibTransId="{1DB5BD63-5370-4C9E-9342-2E8882226E2C}"/>
    <dgm:cxn modelId="{A7F40EBE-EADB-498B-BF74-53322C554F30}" type="presOf" srcId="{1DB5BD63-5370-4C9E-9342-2E8882226E2C}" destId="{BBE0CA4E-3BD7-4C57-85D5-3CF05B77DBED}" srcOrd="0" destOrd="0" presId="urn:microsoft.com/office/officeart/2008/layout/VerticalCurvedList"/>
    <dgm:cxn modelId="{80EBCF11-86C1-4116-81C1-4926BE30F03F}" type="presParOf" srcId="{09AD25F0-351A-44D1-8464-3F6987354A91}" destId="{39CD86EB-2839-4247-B1A4-A1ED69B2C740}" srcOrd="0" destOrd="0" presId="urn:microsoft.com/office/officeart/2008/layout/VerticalCurvedList"/>
    <dgm:cxn modelId="{6EAE86E8-93A6-429F-AD58-D201F9BD7489}" type="presParOf" srcId="{39CD86EB-2839-4247-B1A4-A1ED69B2C740}" destId="{5B8E96E3-39D5-4364-87C4-E316288CA38D}" srcOrd="0" destOrd="0" presId="urn:microsoft.com/office/officeart/2008/layout/VerticalCurvedList"/>
    <dgm:cxn modelId="{698C098F-F817-456F-A1D3-4B9A456C3660}" type="presParOf" srcId="{5B8E96E3-39D5-4364-87C4-E316288CA38D}" destId="{72D7D64A-A18E-48B5-BE3C-3DF9505D2CC7}" srcOrd="0" destOrd="0" presId="urn:microsoft.com/office/officeart/2008/layout/VerticalCurvedList"/>
    <dgm:cxn modelId="{9C16DC43-8F2A-4B36-BAEF-46BF6BF612E4}" type="presParOf" srcId="{5B8E96E3-39D5-4364-87C4-E316288CA38D}" destId="{BBE0CA4E-3BD7-4C57-85D5-3CF05B77DBED}" srcOrd="1" destOrd="0" presId="urn:microsoft.com/office/officeart/2008/layout/VerticalCurvedList"/>
    <dgm:cxn modelId="{1969BD6B-A14B-4DD5-9CDA-4F9D1E29E8EA}" type="presParOf" srcId="{5B8E96E3-39D5-4364-87C4-E316288CA38D}" destId="{8AE97888-6C6C-417C-9C0F-EAFCBFFFCFA7}" srcOrd="2" destOrd="0" presId="urn:microsoft.com/office/officeart/2008/layout/VerticalCurvedList"/>
    <dgm:cxn modelId="{D078BFA9-CFC6-49DD-9CED-14A432FAEDAE}" type="presParOf" srcId="{5B8E96E3-39D5-4364-87C4-E316288CA38D}" destId="{DF33C3F2-AE90-485A-820E-CC56CD62650A}" srcOrd="3" destOrd="0" presId="urn:microsoft.com/office/officeart/2008/layout/VerticalCurvedList"/>
    <dgm:cxn modelId="{DC466C04-C41D-428A-AFDE-B2B090133D68}" type="presParOf" srcId="{39CD86EB-2839-4247-B1A4-A1ED69B2C740}" destId="{2217AC21-7A44-401E-B79A-0EA31A4504BC}" srcOrd="1" destOrd="0" presId="urn:microsoft.com/office/officeart/2008/layout/VerticalCurvedList"/>
    <dgm:cxn modelId="{6729AC18-98F9-4C2D-A5EB-E4D4F2315CC5}" type="presParOf" srcId="{39CD86EB-2839-4247-B1A4-A1ED69B2C740}" destId="{23264233-7267-4B84-A5B3-B68452AB7CF6}" srcOrd="2" destOrd="0" presId="urn:microsoft.com/office/officeart/2008/layout/VerticalCurvedList"/>
    <dgm:cxn modelId="{71AE9A99-869E-4C36-AFA4-2087C751CAC3}" type="presParOf" srcId="{23264233-7267-4B84-A5B3-B68452AB7CF6}" destId="{035E4175-0E2F-482F-B0B5-E12A543B342D}" srcOrd="0" destOrd="0" presId="urn:microsoft.com/office/officeart/2008/layout/VerticalCurvedList"/>
    <dgm:cxn modelId="{01967941-11B1-4D2C-B73A-5B365590383B}" type="presParOf" srcId="{39CD86EB-2839-4247-B1A4-A1ED69B2C740}" destId="{BF77039E-2439-48F3-8E8B-392787DC6848}" srcOrd="3" destOrd="0" presId="urn:microsoft.com/office/officeart/2008/layout/VerticalCurvedList"/>
    <dgm:cxn modelId="{545F2979-AE4E-45F7-B413-3E0256C857B6}" type="presParOf" srcId="{39CD86EB-2839-4247-B1A4-A1ED69B2C740}" destId="{62E7DC24-9779-43D2-A342-221E056734C9}" srcOrd="4" destOrd="0" presId="urn:microsoft.com/office/officeart/2008/layout/VerticalCurvedList"/>
    <dgm:cxn modelId="{C816BA37-8F9C-4616-9230-7DD0E7C6822B}" type="presParOf" srcId="{62E7DC24-9779-43D2-A342-221E056734C9}" destId="{EF47BDB6-A76E-4E4A-BA42-C49CD9C4A43F}" srcOrd="0" destOrd="0" presId="urn:microsoft.com/office/officeart/2008/layout/VerticalCurvedList"/>
    <dgm:cxn modelId="{208722C2-A0FB-48BB-A220-0CF6E065D13D}" type="presParOf" srcId="{39CD86EB-2839-4247-B1A4-A1ED69B2C740}" destId="{706C2FBD-EF81-4A24-B67F-ABA2A32A6566}" srcOrd="5" destOrd="0" presId="urn:microsoft.com/office/officeart/2008/layout/VerticalCurvedList"/>
    <dgm:cxn modelId="{6B201489-ECED-40CE-B858-34C32D656A3F}" type="presParOf" srcId="{39CD86EB-2839-4247-B1A4-A1ED69B2C740}" destId="{97BF2116-2CD3-4D0D-AF73-4F44E9868AC7}" srcOrd="6" destOrd="0" presId="urn:microsoft.com/office/officeart/2008/layout/VerticalCurvedList"/>
    <dgm:cxn modelId="{DE903032-FD32-49EE-B94C-CBFE63809EDA}" type="presParOf" srcId="{97BF2116-2CD3-4D0D-AF73-4F44E9868AC7}" destId="{2E8697F4-FC4F-49F7-A36B-34BA8A0DFC7E}" srcOrd="0" destOrd="0" presId="urn:microsoft.com/office/officeart/2008/layout/VerticalCurvedList"/>
    <dgm:cxn modelId="{5BA4D269-8B76-4D71-84E7-55903C3F2028}" type="presParOf" srcId="{39CD86EB-2839-4247-B1A4-A1ED69B2C740}" destId="{6C39733A-0E0E-4BED-B22E-68D07A274E6A}" srcOrd="7" destOrd="0" presId="urn:microsoft.com/office/officeart/2008/layout/VerticalCurvedList"/>
    <dgm:cxn modelId="{E6463885-1FD0-4226-AA8D-D75A04BB63D7}" type="presParOf" srcId="{39CD86EB-2839-4247-B1A4-A1ED69B2C740}" destId="{649EC8C3-9C43-45F3-91EC-FB9EDA7742C9}" srcOrd="8" destOrd="0" presId="urn:microsoft.com/office/officeart/2008/layout/VerticalCurvedList"/>
    <dgm:cxn modelId="{10259D8A-AB33-4ABE-B276-D01036EC7682}" type="presParOf" srcId="{649EC8C3-9C43-45F3-91EC-FB9EDA7742C9}" destId="{22B62D39-1DC3-4E32-9026-ECBCE41044EF}" srcOrd="0" destOrd="0" presId="urn:microsoft.com/office/officeart/2008/layout/VerticalCurvedList"/>
    <dgm:cxn modelId="{B39D0336-8B58-4CA8-B9E1-5723FC9704D0}" type="presParOf" srcId="{39CD86EB-2839-4247-B1A4-A1ED69B2C740}" destId="{EFEE4008-B907-4F57-AA88-E82ED8E20CF9}" srcOrd="9" destOrd="0" presId="urn:microsoft.com/office/officeart/2008/layout/VerticalCurvedList"/>
    <dgm:cxn modelId="{6D89F53B-BEAA-4D0B-888A-042225A56DFA}" type="presParOf" srcId="{39CD86EB-2839-4247-B1A4-A1ED69B2C740}" destId="{AA61968F-03C3-435E-86F3-487FDF85C9D7}" srcOrd="10" destOrd="0" presId="urn:microsoft.com/office/officeart/2008/layout/VerticalCurvedList"/>
    <dgm:cxn modelId="{87BE2625-C414-4AF6-ACDA-483EBED528B2}" type="presParOf" srcId="{AA61968F-03C3-435E-86F3-487FDF85C9D7}" destId="{29DF5CB7-A1DD-4E3A-9686-44393C6D9B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0CA4E-3BD7-4C57-85D5-3CF05B77DBED}">
      <dsp:nvSpPr>
        <dsp:cNvPr id="0" name=""/>
        <dsp:cNvSpPr/>
      </dsp:nvSpPr>
      <dsp:spPr>
        <a:xfrm>
          <a:off x="-7355528" y="-1120855"/>
          <a:ext cx="8726916" cy="8726916"/>
        </a:xfrm>
        <a:prstGeom prst="blockArc">
          <a:avLst>
            <a:gd name="adj1" fmla="val 18900000"/>
            <a:gd name="adj2" fmla="val 2700000"/>
            <a:gd name="adj3" fmla="val 24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7AC21-7A44-401E-B79A-0EA31A4504BC}">
      <dsp:nvSpPr>
        <dsp:cNvPr id="0" name=""/>
        <dsp:cNvSpPr/>
      </dsp:nvSpPr>
      <dsp:spPr>
        <a:xfrm>
          <a:off x="669840" y="332217"/>
          <a:ext cx="7458159" cy="9568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366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Pennsylvania Climate Change Act of 2008 directed the PA DEP to produce a statewide inventory of greenhouse gas (GHG) emissions and set statewide reductions targets.</a:t>
          </a:r>
        </a:p>
      </dsp:txBody>
      <dsp:txXfrm>
        <a:off x="669840" y="332217"/>
        <a:ext cx="7458159" cy="956865"/>
      </dsp:txXfrm>
    </dsp:sp>
    <dsp:sp modelId="{035E4175-0E2F-482F-B0B5-E12A543B342D}">
      <dsp:nvSpPr>
        <dsp:cNvPr id="0" name=""/>
        <dsp:cNvSpPr/>
      </dsp:nvSpPr>
      <dsp:spPr>
        <a:xfrm>
          <a:off x="79569" y="303831"/>
          <a:ext cx="1013637" cy="101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7039E-2439-48F3-8E8B-392787DC6848}">
      <dsp:nvSpPr>
        <dsp:cNvPr id="0" name=""/>
        <dsp:cNvSpPr/>
      </dsp:nvSpPr>
      <dsp:spPr>
        <a:xfrm>
          <a:off x="1225304" y="1560483"/>
          <a:ext cx="6893005" cy="932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3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The Local Climate Action Program (LCAP) began as an initiative of the DEP with financial support from the US Department of  Energy. </a:t>
          </a:r>
        </a:p>
      </dsp:txBody>
      <dsp:txXfrm>
        <a:off x="1225304" y="1560483"/>
        <a:ext cx="6893005" cy="932287"/>
      </dsp:txXfrm>
    </dsp:sp>
    <dsp:sp modelId="{EF47BDB6-A76E-4E4A-BA42-C49CD9C4A43F}">
      <dsp:nvSpPr>
        <dsp:cNvPr id="0" name=""/>
        <dsp:cNvSpPr/>
      </dsp:nvSpPr>
      <dsp:spPr>
        <a:xfrm>
          <a:off x="660643" y="1519808"/>
          <a:ext cx="1013637" cy="101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C2FBD-EF81-4A24-B67F-ABA2A32A6566}">
      <dsp:nvSpPr>
        <dsp:cNvPr id="0" name=""/>
        <dsp:cNvSpPr/>
      </dsp:nvSpPr>
      <dsp:spPr>
        <a:xfrm>
          <a:off x="1370373" y="2727399"/>
          <a:ext cx="6754419" cy="1030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366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cs typeface="Calibri"/>
            </a:rPr>
            <a:t>Participating municipalities are paired with college students who receive training and support from ICLEI Local Governments for Sustainability to inventory emissions and develop local climate action plans .</a:t>
          </a:r>
        </a:p>
      </dsp:txBody>
      <dsp:txXfrm>
        <a:off x="1370373" y="2727399"/>
        <a:ext cx="6754419" cy="1030407"/>
      </dsp:txXfrm>
    </dsp:sp>
    <dsp:sp modelId="{2E8697F4-FC4F-49F7-A36B-34BA8A0DFC7E}">
      <dsp:nvSpPr>
        <dsp:cNvPr id="0" name=""/>
        <dsp:cNvSpPr/>
      </dsp:nvSpPr>
      <dsp:spPr>
        <a:xfrm>
          <a:off x="838987" y="2735784"/>
          <a:ext cx="1013637" cy="101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9733A-0E0E-4BED-B22E-68D07A274E6A}">
      <dsp:nvSpPr>
        <dsp:cNvPr id="0" name=""/>
        <dsp:cNvSpPr/>
      </dsp:nvSpPr>
      <dsp:spPr>
        <a:xfrm>
          <a:off x="1262782" y="4053124"/>
          <a:ext cx="6845294" cy="810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3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 2022 , Penn State took leadership of the LCAP in long term in partnership with DEP and ICLEI.</a:t>
          </a:r>
          <a:endParaRPr lang="en-US" sz="2000" kern="1200" dirty="0">
            <a:solidFill>
              <a:schemeClr val="bg1"/>
            </a:solidFill>
            <a:cs typeface="Calibri"/>
          </a:endParaRPr>
        </a:p>
      </dsp:txBody>
      <dsp:txXfrm>
        <a:off x="1262782" y="4053124"/>
        <a:ext cx="6845294" cy="810910"/>
      </dsp:txXfrm>
    </dsp:sp>
    <dsp:sp modelId="{22B62D39-1DC3-4E32-9026-ECBCE41044EF}">
      <dsp:nvSpPr>
        <dsp:cNvPr id="0" name=""/>
        <dsp:cNvSpPr/>
      </dsp:nvSpPr>
      <dsp:spPr>
        <a:xfrm>
          <a:off x="660643" y="3951760"/>
          <a:ext cx="1013637" cy="101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E4008-B907-4F57-AA88-E82ED8E20CF9}">
      <dsp:nvSpPr>
        <dsp:cNvPr id="0" name=""/>
        <dsp:cNvSpPr/>
      </dsp:nvSpPr>
      <dsp:spPr>
        <a:xfrm>
          <a:off x="701699" y="5228570"/>
          <a:ext cx="7426300" cy="810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366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  <a:cs typeface="Calibri"/>
            </a:rPr>
            <a:t>Bucks County is participating in the LCAP as a complement to ongoing sustainability planning.</a:t>
          </a:r>
        </a:p>
      </dsp:txBody>
      <dsp:txXfrm>
        <a:off x="701699" y="5228570"/>
        <a:ext cx="7426300" cy="810910"/>
      </dsp:txXfrm>
    </dsp:sp>
    <dsp:sp modelId="{29DF5CB7-A1DD-4E3A-9686-44393C6D9B2E}">
      <dsp:nvSpPr>
        <dsp:cNvPr id="0" name=""/>
        <dsp:cNvSpPr/>
      </dsp:nvSpPr>
      <dsp:spPr>
        <a:xfrm>
          <a:off x="79569" y="5167736"/>
          <a:ext cx="1013637" cy="1013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0.07938</cdr:x>
      <cdr:y>0.74695</cdr:y>
    </cdr:from>
    <cdr:to>
      <cdr:x>0.5228</cdr:x>
      <cdr:y>1</cdr:y>
    </cdr:to>
    <cdr:sp macro="" textlink="">
      <cdr:nvSpPr>
        <cdr:cNvPr id="2" name="Arrow: Bent 1">
          <a:extLst xmlns:a="http://schemas.openxmlformats.org/drawingml/2006/main">
            <a:ext uri="{FF2B5EF4-FFF2-40B4-BE49-F238E27FC236}">
              <a16:creationId xmlns:a16="http://schemas.microsoft.com/office/drawing/2014/main" id="{29CD1C63-3CCB-225E-BFCA-B448710B9B24}"/>
            </a:ext>
          </a:extLst>
        </cdr:cNvPr>
        <cdr:cNvSpPr/>
      </cdr:nvSpPr>
      <cdr:spPr>
        <a:xfrm xmlns:a="http://schemas.openxmlformats.org/drawingml/2006/main" rot="16200000" flipV="1">
          <a:off x="841279" y="2807828"/>
          <a:ext cx="1111462" cy="2057404"/>
        </a:xfrm>
        <a:prstGeom xmlns:a="http://schemas.openxmlformats.org/drawingml/2006/main" prst="bentArrow">
          <a:avLst>
            <a:gd name="adj1" fmla="val 12185"/>
            <a:gd name="adj2" fmla="val 20570"/>
            <a:gd name="adj3" fmla="val 25000"/>
            <a:gd name="adj4" fmla="val 37422"/>
          </a:avLst>
        </a:prstGeom>
        <a:solidFill xmlns:a="http://schemas.openxmlformats.org/drawingml/2006/main">
          <a:srgbClr val="AEC78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6205E-B305-4B90-9534-3C5E99A0275E}" type="datetimeFigureOut">
              <a:rPr lang="en-US" smtClean="0"/>
              <a:t>4/16/2023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23C-86E0-4A85-83FB-F4A716956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22F1-E430-42A1-A473-1759336AECCE}" type="datetimeFigureOut">
              <a:rPr lang="en-US" smtClean="0"/>
              <a:t>4/16/2023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7554-D10C-4E29-B8E6-BB7111FA6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00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06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82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6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3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43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79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D7554-D10C-4E29-B8E6-BB7111FA614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6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5C9C5B-BBA9-42AB-806E-92FC22E19CBA}"/>
              </a:ext>
            </a:extLst>
          </p:cNvPr>
          <p:cNvSpPr/>
          <p:nvPr userDrawn="1"/>
        </p:nvSpPr>
        <p:spPr>
          <a:xfrm>
            <a:off x="-1" y="0"/>
            <a:ext cx="90374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F30CF48-DD5D-4C81-BA7E-470DCBA61E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76500" y="622103"/>
            <a:ext cx="9715500" cy="37209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7E08E4E-686B-490D-8EA1-DDC9F1BC7C24}"/>
              </a:ext>
            </a:extLst>
          </p:cNvPr>
          <p:cNvCxnSpPr>
            <a:cxnSpLocks/>
          </p:cNvCxnSpPr>
          <p:nvPr userDrawn="1"/>
        </p:nvCxnSpPr>
        <p:spPr>
          <a:xfrm>
            <a:off x="739466" y="0"/>
            <a:ext cx="0" cy="6187736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C78B2B3F-3573-4632-872A-ADB36AF412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59337" y="5779363"/>
            <a:ext cx="2459114" cy="68543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800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FF5EE2F-D68A-4C3C-A342-4C0CE6CE20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299663" y="5791178"/>
            <a:ext cx="2459114" cy="685429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2DB723-8435-4F35-BF55-AFB7DC8FD4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205" y="4965134"/>
            <a:ext cx="4333088" cy="1596004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5000" spc="100" baseline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16758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ng Contoso to the Competition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995D6E1F-61DD-45C8-BD0F-87774F3858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1E30-78A1-4D04-868B-2FF65A0C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EE5A-2D26-4A38-BF97-6266BFC4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716CE84D-B2FA-4712-9112-9A6349EE051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008686" y="2921932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Content Placeholder 15">
            <a:extLst>
              <a:ext uri="{FF2B5EF4-FFF2-40B4-BE49-F238E27FC236}">
                <a16:creationId xmlns:a16="http://schemas.microsoft.com/office/drawing/2014/main" id="{5EB29FAF-F8EE-4156-8E07-E14DFBABA0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08686" y="4327267"/>
            <a:ext cx="4114800" cy="12688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5BC42-EC33-40D4-8189-69F1D23A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86" y="1516597"/>
            <a:ext cx="3980182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2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9C0924B-E154-4A9E-830A-0CED0F96BA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9FC371A-791E-4A18-A05F-62DAAB144F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370EA53-C218-4777-8992-DFE61FD94A5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52263598-CA5C-4D32-8005-69A3003C53F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04255F76-4757-4D5C-80D7-A3307CEBC13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0939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6948AE7E-55CC-4F22-9239-099E8E8EF21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D91E6446-232F-4870-8335-C708DDB3E7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6A3A8254-B2DC-4C36-8E81-397E7CB3EC0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048C7215-4A75-4BF9-96EC-BEA9AA1239C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C2FA34D0-4280-4201-9E40-5FE0D81D7DC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D0D6DFA-0AE8-42A3-ADA8-785B98B99E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7E475D18-842D-4508-9049-99A36DA3895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0939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F7A2B249-C1B4-4F5F-9C74-B3763CCFC8D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64240E02-7397-4BFB-923B-4E4A96C7C8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41400094-84D6-4303-BA4B-0E0D1FF018E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F6E8A4-DDDD-49A1-B1C9-3574B58A83D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9AB8D6A-C296-4468-9A7D-7F46B36429A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7957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D17C8109-2F1A-4248-BE14-FE5D4AE1E35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5735C006-B8AC-427F-A337-4F607EB5431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B62C7805-F615-4B77-89DD-63F1F946E78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7B0BABA0-0326-410E-AECF-0D41365DD47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9E4FCBEC-4348-4D10-B139-FD526C86B178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DA4FA8D2-F1E5-4A88-855F-84D521DB704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7E27FFDC-7B67-4C2F-8712-C7961E6E9A9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7957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B098AA04-538E-4D0B-BC5E-3C79B451D15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672211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80992CBE-A6F0-4FF1-8F4F-84B050480AD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3614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738B60B3-540F-4900-A4BB-0B521A1F75C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FD7D7797-7938-4D6E-B5A4-21536E2021E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F7B339B7-1A20-4B38-8EAE-3C98E757DA3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06720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3D0B1401-F4EC-4750-A2AA-34CD72504A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25C7DA61-BA93-48EE-BB6E-9E5D96271AC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6B7F232D-8C58-4A29-8A95-52E6B74C053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386978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2334811-4848-4246-ACD8-273541203B2A}"/>
              </a:ext>
            </a:extLst>
          </p:cNvPr>
          <p:cNvCxnSpPr>
            <a:cxnSpLocks/>
          </p:cNvCxnSpPr>
          <p:nvPr userDrawn="1"/>
        </p:nvCxnSpPr>
        <p:spPr>
          <a:xfrm>
            <a:off x="0" y="755452"/>
            <a:ext cx="980936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5E76D73-D506-4E6B-A789-AB87E732A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418" y="100579"/>
            <a:ext cx="1943381" cy="1268811"/>
          </a:xfrm>
          <a:prstGeom prst="rect">
            <a:avLst/>
          </a:prstGeom>
        </p:spPr>
        <p:txBody>
          <a:bodyPr anchor="ctr"/>
          <a:lstStyle>
            <a:lvl1pPr algn="r"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0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A3D8856B-7A24-4C55-9910-ED81BFA0A0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3B3118EB-9968-4E6E-B2B6-A76765DCFA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101509" y="2431279"/>
            <a:ext cx="4288971" cy="30551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ABAA64D-DEC0-453B-A9D7-7183AF0C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74F7F62-A2D6-471E-83D8-44BA2699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88F189-31A8-4BA7-80D9-4A40A4E2B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34820" y="-3976"/>
            <a:ext cx="0" cy="215934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4EE86B4-3F11-45CB-96F9-7D1AB761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1506" y="1761891"/>
            <a:ext cx="4288971" cy="53286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73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 for Busines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0ED5431-1075-4889-87EB-D79FFE50960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804630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E7CC669C-5E68-40A8-8F59-E044A32F4B3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999340"/>
            <a:ext cx="557887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EEC13B-7926-4108-B0C5-F3A2A5AE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C546480-8B8D-4EF8-8C6A-DFFAC275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559" y="1352736"/>
            <a:ext cx="3037792" cy="657883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00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9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to Action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15B931B-7725-4C86-A82C-07F42F44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16D3891-B2BA-4AE6-AAA7-560547F4B5E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831967-45C9-40AF-A955-56E9578B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67DEC-7546-44F6-AD64-E71C2FF1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1241730-14B7-407E-9517-F4510520D03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311900" y="3282850"/>
            <a:ext cx="5350010" cy="10307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5B60F-1D5E-4B0C-8354-2E7AA187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898" y="2471206"/>
            <a:ext cx="5350010" cy="86739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1455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C6F1ED5-824E-4C14-8D5E-5A0A26C5421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15A3-6E46-4BC3-B867-3A6A61D0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ADF53-2713-40AC-9CC8-AA83770C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8A84-ADB1-42C6-A7B1-E5C5A72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9F762423-7F4E-4A21-8F09-05418F82F9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78765" y="3267882"/>
            <a:ext cx="3193926" cy="22032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2AE728-7030-4847-B87B-FDB4B86E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765" y="2371063"/>
            <a:ext cx="3193926" cy="9994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1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F5ED5F1-A62B-4555-807E-91FAE1443C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D60F5-07EA-4D8F-AAFA-0F48CB78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D4C42-D293-4981-BA06-A4638BEE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9D98-F221-47DC-AE55-8165BB7A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4C3D64C-77F6-4601-B573-9A9B6E23BB6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75242" y="2051170"/>
            <a:ext cx="5362575" cy="35321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D17CD-E6D2-4329-B271-1E59AA986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242" y="1418953"/>
            <a:ext cx="5362575" cy="495691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8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Presenter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CD5AE0D9-6B20-4F29-A35B-2A00C25FF8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82906" y="0"/>
            <a:ext cx="4635426" cy="68579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C56C8-D828-4A31-A5B9-CF1AEFA70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71846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B0264-B3C3-46A0-80DD-67C59DB2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3C3B-0FFE-494C-B4AC-477B6A9D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1285A10A-1880-4D4E-A99B-1C19043F2A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50189" y="2396358"/>
            <a:ext cx="3266975" cy="32668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600" b="1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624F1FC7-2617-499A-8CB8-B61FC7D9B7B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9508" y="2756830"/>
            <a:ext cx="4834569" cy="238419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169A36-7DEF-42D4-850F-59A3233F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834" y="0"/>
            <a:ext cx="0" cy="27574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ADB6D5-97B3-42ED-B8C7-5AD951CB8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729133" y="2551471"/>
            <a:ext cx="346286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B7B60A-1B6C-4E40-94D7-AE1BD371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810973" y="4189152"/>
            <a:ext cx="3121302" cy="46947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FE3E-14BB-4DC6-A806-1E62C1D2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137" y="1360309"/>
            <a:ext cx="2909309" cy="657882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EFD7EF65-6DE9-4029-B3A0-F08E11BC9E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795752"/>
            <a:ext cx="12192000" cy="4062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123B9F8E-DAD6-45B2-B55B-B070484318C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09845" y="1075509"/>
            <a:ext cx="5293260" cy="140877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F9177-0C51-4496-B5AE-7ED4F8F3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A035F-C837-4CCA-BB19-CE656F05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F927-F23D-4ABB-BEC9-11C2CC69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5244728-2BE1-4CB4-A19E-903E75BD8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689250"/>
            <a:ext cx="160637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27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109947-4B08-4C56-B65B-A6FDFEF47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0" y="1510815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87A38D-E82D-42F1-A188-30F49DD50C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9785" y="0"/>
            <a:ext cx="0" cy="2514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1205ABD4-5AFD-4B99-8836-D12AA42FCCE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582510" y="0"/>
            <a:ext cx="760948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A53F-EFDF-40A3-B9E3-58EB0D3F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F547C10E-8A59-4B22-ADF0-994850F759D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17111" y="2906895"/>
            <a:ext cx="4606159" cy="222129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9DE00E7-8296-408A-905C-ECBA407C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00B3723-B30F-4BDB-A030-4B06ADE7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FA9AB-9D34-43A5-947E-835D7FE2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2" y="2225678"/>
            <a:ext cx="4607268" cy="469476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840FD269-E069-45DA-B668-BE984BFA328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9DE71-7B7A-4473-ABD8-99575CAF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A1C9B-284B-4C89-8743-52285AC9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1FE06-5B3A-40E2-82AA-E4516ED2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ACE5847-B709-473D-A366-54ADA852FF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05107" y="3055535"/>
            <a:ext cx="7981786" cy="2609103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3200" i="1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B1850-15F7-414E-B8F6-3A5B3D10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083" y="5448575"/>
            <a:ext cx="4881563" cy="463550"/>
          </a:xfrm>
          <a:prstGeom prst="rect">
            <a:avLst/>
          </a:prstGeom>
        </p:spPr>
        <p:txBody>
          <a:bodyPr/>
          <a:lstStyle>
            <a:lvl1pPr algn="r">
              <a:defRPr lang="en-US" sz="1800" spc="1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6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othesi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0" y="0"/>
            <a:ext cx="468761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FA8B4-F9F3-4FF5-B11F-483A1B95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B8F04-28A5-462E-86DE-06C37E405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B2DAE-4645-4AA0-87C9-39874FDB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15">
            <a:extLst>
              <a:ext uri="{FF2B5EF4-FFF2-40B4-BE49-F238E27FC236}">
                <a16:creationId xmlns:a16="http://schemas.microsoft.com/office/drawing/2014/main" id="{3BB9146A-68F5-433B-8411-A12C7C8F782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7641" y="1193612"/>
            <a:ext cx="3513083" cy="1400506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70974D-DE65-42B3-BEB4-235503245B26}"/>
              </a:ext>
            </a:extLst>
          </p:cNvPr>
          <p:cNvSpPr/>
          <p:nvPr userDrawn="1"/>
        </p:nvSpPr>
        <p:spPr>
          <a:xfrm>
            <a:off x="6360072" y="924801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15">
            <a:extLst>
              <a:ext uri="{FF2B5EF4-FFF2-40B4-BE49-F238E27FC236}">
                <a16:creationId xmlns:a16="http://schemas.microsoft.com/office/drawing/2014/main" id="{5BA888A7-F91E-4923-AB10-31BEF8C2FEB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747641" y="4120055"/>
            <a:ext cx="3513083" cy="118583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803CCC-79BF-4752-81AA-D68AB023A6B6}"/>
              </a:ext>
            </a:extLst>
          </p:cNvPr>
          <p:cNvSpPr/>
          <p:nvPr userDrawn="1"/>
        </p:nvSpPr>
        <p:spPr>
          <a:xfrm>
            <a:off x="6360072" y="3584028"/>
            <a:ext cx="4288221" cy="204322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CBC35A-FE4E-467A-A20D-9063B371C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03095" y="0"/>
            <a:ext cx="0" cy="3704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A4FC0018-1CBF-4BC0-BE79-B983651D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1005213" y="4932422"/>
            <a:ext cx="2635209" cy="523708"/>
          </a:xfrm>
          <a:prstGeom prst="rect">
            <a:avLst/>
          </a:prstGeom>
        </p:spPr>
        <p:txBody>
          <a:bodyPr anchor="ctr"/>
          <a:lstStyle>
            <a:lvl1pPr algn="r"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 algn="r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centage of Communication Tools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6ACE2-BA16-48C7-A451-845668BC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B479B-4CEB-47DB-903C-2E2D2445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2130-E7AA-4706-B388-47F7E032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311573-5DB1-44CE-818B-9E5F570408F1}"/>
              </a:ext>
            </a:extLst>
          </p:cNvPr>
          <p:cNvSpPr/>
          <p:nvPr userDrawn="1"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15">
            <a:extLst>
              <a:ext uri="{FF2B5EF4-FFF2-40B4-BE49-F238E27FC236}">
                <a16:creationId xmlns:a16="http://schemas.microsoft.com/office/drawing/2014/main" id="{6E328664-C733-476A-81C6-2A0B15B001A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029158" y="2838122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Content Placeholder 15">
            <a:extLst>
              <a:ext uri="{FF2B5EF4-FFF2-40B4-BE49-F238E27FC236}">
                <a16:creationId xmlns:a16="http://schemas.microsoft.com/office/drawing/2014/main" id="{4DA6C57C-E2CB-484E-94E6-9AB8DC7DB4C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029158" y="3379435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Content Placeholder 15">
            <a:extLst>
              <a:ext uri="{FF2B5EF4-FFF2-40B4-BE49-F238E27FC236}">
                <a16:creationId xmlns:a16="http://schemas.microsoft.com/office/drawing/2014/main" id="{97E74E6E-CDEF-424A-B7CE-5B34A0AC34D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29158" y="3928699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Content Placeholder 15">
            <a:extLst>
              <a:ext uri="{FF2B5EF4-FFF2-40B4-BE49-F238E27FC236}">
                <a16:creationId xmlns:a16="http://schemas.microsoft.com/office/drawing/2014/main" id="{E7A1AA76-7517-4C53-B2A4-EE8B1C6ADDD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029158" y="4476966"/>
            <a:ext cx="1786759" cy="43092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spc="100" baseline="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273C9D83-2282-43F4-BB54-7CDA96B455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8588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8" name="Text Placeholder 12">
            <a:extLst>
              <a:ext uri="{FF2B5EF4-FFF2-40B4-BE49-F238E27FC236}">
                <a16:creationId xmlns:a16="http://schemas.microsoft.com/office/drawing/2014/main" id="{90C1AC4A-23E9-4676-A30E-E39B4342FF0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98588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2C256BCC-FED6-4D75-8C65-5967DD2E01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33309" y="1307183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036A0378-B8F0-463A-A66D-83D798223E3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3309" y="3703828"/>
            <a:ext cx="1783393" cy="17830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400" b="0" spc="100" baseline="0">
                <a:solidFill>
                  <a:schemeClr val="accent1"/>
                </a:solidFill>
                <a:latin typeface="Univers LT Std 45 Light" panose="020B0703030502020204" pitchFamily="34" charset="0"/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DF22D-6760-4BDD-92EF-E940DCC0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97" y="1369287"/>
            <a:ext cx="4079564" cy="12688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25000"/>
              </a:lnSpc>
              <a:defRPr lang="en-US" sz="2400" spc="100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ing Great Products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BAADBBE-F1E3-480E-BE79-B55DEF941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500" y="2009775"/>
            <a:ext cx="6794499" cy="2838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C868C7-0B77-47B8-9C16-7F97AA9F0D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11899" cy="6858000"/>
          </a:xfrm>
          <a:custGeom>
            <a:avLst/>
            <a:gdLst>
              <a:gd name="connsiteX0" fmla="*/ 0 w 6311899"/>
              <a:gd name="connsiteY0" fmla="*/ 0 h 6858000"/>
              <a:gd name="connsiteX1" fmla="*/ 6311899 w 6311899"/>
              <a:gd name="connsiteY1" fmla="*/ 0 h 6858000"/>
              <a:gd name="connsiteX2" fmla="*/ 6311899 w 6311899"/>
              <a:gd name="connsiteY2" fmla="*/ 2009775 h 6858000"/>
              <a:gd name="connsiteX3" fmla="*/ 5397499 w 6311899"/>
              <a:gd name="connsiteY3" fmla="*/ 2009775 h 6858000"/>
              <a:gd name="connsiteX4" fmla="*/ 5397499 w 6311899"/>
              <a:gd name="connsiteY4" fmla="*/ 4848225 h 6858000"/>
              <a:gd name="connsiteX5" fmla="*/ 6311899 w 6311899"/>
              <a:gd name="connsiteY5" fmla="*/ 4848225 h 6858000"/>
              <a:gd name="connsiteX6" fmla="*/ 6311899 w 6311899"/>
              <a:gd name="connsiteY6" fmla="*/ 6858000 h 6858000"/>
              <a:gd name="connsiteX7" fmla="*/ 0 w 63118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899" h="6858000">
                <a:moveTo>
                  <a:pt x="0" y="0"/>
                </a:moveTo>
                <a:lnTo>
                  <a:pt x="6311899" y="0"/>
                </a:lnTo>
                <a:lnTo>
                  <a:pt x="6311899" y="2009775"/>
                </a:lnTo>
                <a:lnTo>
                  <a:pt x="5397499" y="2009775"/>
                </a:lnTo>
                <a:lnTo>
                  <a:pt x="5397499" y="4848225"/>
                </a:lnTo>
                <a:lnTo>
                  <a:pt x="6311899" y="4848225"/>
                </a:lnTo>
                <a:lnTo>
                  <a:pt x="631189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198D5-23F4-441A-AD0A-C6CD015E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E5DAC80-95FC-4BA1-98B2-5631FB3B019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337298" y="3200401"/>
            <a:ext cx="5257799" cy="1701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64448FE-96B4-43C5-8721-4FBF69ED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104834-0355-4576-A9E5-FF5B92B3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2D377-D829-49CC-9253-683054B9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298" y="2063075"/>
            <a:ext cx="5257799" cy="1268810"/>
          </a:xfrm>
          <a:prstGeom prst="rect">
            <a:avLst/>
          </a:prstGeom>
        </p:spPr>
        <p:txBody>
          <a:bodyPr anchor="ctr"/>
          <a:lstStyle>
            <a:lvl1pPr>
              <a:defRPr lang="en-US" sz="2400" spc="100" baseline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2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8/05/20XX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r>
              <a:rPr lang="en-US" dirty="0"/>
              <a:t>Conference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4DCE26-8B90-4B2C-883A-D5FFC365BF8A}"/>
              </a:ext>
            </a:extLst>
          </p:cNvPr>
          <p:cNvSpPr txBox="1"/>
          <p:nvPr userDrawn="1"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3.wdp"/><Relationship Id="rId5" Type="http://schemas.openxmlformats.org/officeDocument/2006/relationships/image" Target="../media/image9.png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F9B274D2-774F-4C24-A448-1EFB461A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903" y="4505738"/>
            <a:ext cx="7877547" cy="2055399"/>
          </a:xfrm>
        </p:spPr>
        <p:txBody>
          <a:bodyPr/>
          <a:lstStyle/>
          <a:p>
            <a:r>
              <a:rPr lang="en-US" sz="3200" dirty="0"/>
              <a:t>PA DEP</a:t>
            </a:r>
            <a:br>
              <a:rPr lang="en-US" sz="3200" dirty="0"/>
            </a:br>
            <a:r>
              <a:rPr lang="en-US" sz="3200" dirty="0"/>
              <a:t>Local Climate Action Program</a:t>
            </a:r>
            <a:br>
              <a:rPr lang="en-US" sz="3200" dirty="0"/>
            </a:br>
            <a:endParaRPr lang="en-US" sz="2400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022D7CD-E026-4E29-BE4B-3FA7B1EB6A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9337" y="5779363"/>
            <a:ext cx="2459114" cy="685430"/>
          </a:xfrm>
        </p:spPr>
        <p:txBody>
          <a:bodyPr/>
          <a:lstStyle/>
          <a:p>
            <a:r>
              <a:rPr lang="en-US" dirty="0"/>
              <a:t>Olivia McMahon​​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EEB6582-6001-4276-8F87-1470B6FA14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99663" y="5791178"/>
            <a:ext cx="2459114" cy="685429"/>
          </a:xfrm>
        </p:spPr>
        <p:txBody>
          <a:bodyPr/>
          <a:lstStyle/>
          <a:p>
            <a:r>
              <a:rPr lang="en-US" dirty="0"/>
              <a:t>.April.17.2023</a:t>
            </a:r>
          </a:p>
        </p:txBody>
      </p:sp>
      <p:pic>
        <p:nvPicPr>
          <p:cNvPr id="1030" name="Picture 6" descr="Free Storm Clouds Rainstorm photo and picture">
            <a:extLst>
              <a:ext uri="{FF2B5EF4-FFF2-40B4-BE49-F238E27FC236}">
                <a16:creationId xmlns:a16="http://schemas.microsoft.com/office/drawing/2014/main" id="{C3628B97-7EDA-CC98-6295-20F451ED07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8" b="13025"/>
          <a:stretch/>
        </p:blipFill>
        <p:spPr bwMode="auto">
          <a:xfrm>
            <a:off x="3237288" y="604912"/>
            <a:ext cx="8703212" cy="420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199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8801439B-3770-7681-3E35-305D34BB501F}"/>
              </a:ext>
            </a:extLst>
          </p:cNvPr>
          <p:cNvSpPr/>
          <p:nvPr/>
        </p:nvSpPr>
        <p:spPr>
          <a:xfrm>
            <a:off x="0" y="0"/>
            <a:ext cx="4661452" cy="6857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Free Storm Clouds Rainstorm photo and picture">
            <a:extLst>
              <a:ext uri="{FF2B5EF4-FFF2-40B4-BE49-F238E27FC236}">
                <a16:creationId xmlns:a16="http://schemas.microsoft.com/office/drawing/2014/main" id="{621DCD01-5EA3-1044-CA78-B400501E84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7" t="16824" r="50749" b="74"/>
          <a:stretch/>
        </p:blipFill>
        <p:spPr bwMode="auto">
          <a:xfrm>
            <a:off x="575043" y="0"/>
            <a:ext cx="36866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F1944A9-FD87-4ADB-BC13-44BB7AD0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742" y="3985938"/>
            <a:ext cx="2635209" cy="523708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3200" dirty="0"/>
              <a:t>Key</a:t>
            </a:r>
            <a:br>
              <a:rPr lang="en-US" sz="3200" dirty="0"/>
            </a:br>
            <a:r>
              <a:rPr lang="en-US" sz="3200" dirty="0"/>
              <a:t>Takeaways</a:t>
            </a:r>
            <a:endParaRPr lang="en-US" sz="3200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1DECE2-F5B0-4F58-B516-6473B15D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4/17/2023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D41EE-C782-4F2D-90DF-C2FD4A0B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MACCA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F5660-F6B8-485C-94CC-0A886850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0B7FBE-0755-FCB6-6833-70FE141CD3A7}"/>
              </a:ext>
            </a:extLst>
          </p:cNvPr>
          <p:cNvCxnSpPr>
            <a:cxnSpLocks/>
            <a:stCxn id="6" idx="0"/>
          </p:cNvCxnSpPr>
          <p:nvPr/>
        </p:nvCxnSpPr>
        <p:spPr>
          <a:xfrm flipH="1">
            <a:off x="2342147" y="0"/>
            <a:ext cx="76199" cy="38180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9B10CFE-57B4-C3EC-6CE1-BC1045F30796}"/>
              </a:ext>
            </a:extLst>
          </p:cNvPr>
          <p:cNvSpPr/>
          <p:nvPr/>
        </p:nvSpPr>
        <p:spPr>
          <a:xfrm>
            <a:off x="5187151" y="420473"/>
            <a:ext cx="6692348" cy="5901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EBC02-CEF7-EFF3-D877-66AC035DC30D}"/>
              </a:ext>
            </a:extLst>
          </p:cNvPr>
          <p:cNvSpPr txBox="1"/>
          <p:nvPr/>
        </p:nvSpPr>
        <p:spPr>
          <a:xfrm>
            <a:off x="6428556" y="797509"/>
            <a:ext cx="44584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more information that can be  given up front the better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Flexibility is invaluable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Collaboration</a:t>
            </a:r>
          </a:p>
          <a:p>
            <a:r>
              <a:rPr lang="en-US" sz="2800" dirty="0"/>
              <a:t>           </a:t>
            </a:r>
            <a:r>
              <a:rPr lang="en-US" sz="2000" dirty="0"/>
              <a:t>Students and Professors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Collaboration</a:t>
            </a:r>
          </a:p>
          <a:p>
            <a:pPr lvl="1"/>
            <a:r>
              <a:rPr lang="en-US" sz="2800" dirty="0"/>
              <a:t>      </a:t>
            </a:r>
            <a:r>
              <a:rPr lang="en-US" sz="2000" dirty="0"/>
              <a:t>Between Municipalities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Collaboration</a:t>
            </a:r>
          </a:p>
          <a:p>
            <a:r>
              <a:rPr lang="en-US" sz="2800" dirty="0"/>
              <a:t>          </a:t>
            </a:r>
            <a:r>
              <a:rPr lang="en-US" sz="2000" dirty="0"/>
              <a:t>Academia and Municipalities</a:t>
            </a:r>
          </a:p>
        </p:txBody>
      </p:sp>
    </p:spTree>
    <p:extLst>
      <p:ext uri="{BB962C8B-B14F-4D97-AF65-F5344CB8AC3E}">
        <p14:creationId xmlns:p14="http://schemas.microsoft.com/office/powerpoint/2010/main" val="256279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Free Storm Clouds Rainstorm photo and picture">
            <a:extLst>
              <a:ext uri="{FF2B5EF4-FFF2-40B4-BE49-F238E27FC236}">
                <a16:creationId xmlns:a16="http://schemas.microsoft.com/office/drawing/2014/main" id="{1539026D-3E4C-1D5A-CCAE-C27C5FFAA0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0" r="-158" b="-72"/>
          <a:stretch/>
        </p:blipFill>
        <p:spPr bwMode="auto">
          <a:xfrm>
            <a:off x="-1" y="-336885"/>
            <a:ext cx="12192000" cy="747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FD7DC7A-3B7F-410C-9B4A-818BD4FC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808" y="4529073"/>
            <a:ext cx="4212876" cy="657883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4800" noProof="0" dirty="0"/>
              <a:t>Thank You​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0C5C27B-32E5-4B40-A6B9-D41475D84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4865AA-CEF3-49DC-A71E-BA01A20A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4/17/2023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EE40EF-072C-47F9-BAD4-39FD803A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Macca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EDB3A-C068-4452-A16D-219DDA3D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9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7B7E5B3-F6B1-4A5C-A942-9728FEC57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1C0FA35-FBFE-4B23-B0D5-ECBC4C905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89360" y="0"/>
            <a:ext cx="0" cy="171338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9B2324E-969D-4802-8BB3-E6EC3E22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242" y="1418953"/>
            <a:ext cx="5362575" cy="495691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200" noProof="0" dirty="0"/>
              <a:t>Agenda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29909120-B013-4872-BAFC-11D63AAABDD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675242" y="2051170"/>
            <a:ext cx="5362575" cy="3532188"/>
          </a:xfrm>
        </p:spPr>
        <p:txBody>
          <a:bodyPr/>
          <a:lstStyle/>
          <a:p>
            <a:r>
              <a:rPr lang="en-US" sz="2000" dirty="0"/>
              <a:t>LCAP Background​ </a:t>
            </a:r>
          </a:p>
          <a:p>
            <a:r>
              <a:rPr lang="en-US" sz="2000" dirty="0"/>
              <a:t>Team</a:t>
            </a:r>
          </a:p>
          <a:p>
            <a:r>
              <a:rPr lang="en-US" sz="2000" dirty="0"/>
              <a:t>Semester I – Activities, Challenges and Successes​</a:t>
            </a:r>
          </a:p>
          <a:p>
            <a:r>
              <a:rPr lang="en-US" sz="2000" dirty="0"/>
              <a:t>Semester II -​ Activities, Challenges and Successes</a:t>
            </a:r>
          </a:p>
          <a:p>
            <a:r>
              <a:rPr lang="en-US" sz="2000" dirty="0"/>
              <a:t>Takeaways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7F794E-8D8D-4E1B-9A9D-F5A6A9E3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4/17/2023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A5921-BFDC-41F2-85DA-24C802F28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MACCA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665B6-F02E-4FF8-AEBC-BEFA35EA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0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ree Storm Clouds Rainstorm photo and picture">
            <a:extLst>
              <a:ext uri="{FF2B5EF4-FFF2-40B4-BE49-F238E27FC236}">
                <a16:creationId xmlns:a16="http://schemas.microsoft.com/office/drawing/2014/main" id="{B44DE644-3EC9-F290-A0F3-6547A6456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06" t="44696" r="6371" b="8479"/>
          <a:stretch/>
        </p:blipFill>
        <p:spPr bwMode="auto">
          <a:xfrm>
            <a:off x="838200" y="1718117"/>
            <a:ext cx="2575084" cy="250256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12B1988-DF3B-414E-BEB4-BDE3F33E6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7" y="2640461"/>
            <a:ext cx="2909309" cy="657882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200" noProof="0" dirty="0"/>
              <a:t>Background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85E29-C32E-49F4-9417-C2C1934B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rgbClr val="AEC782"/>
                </a:solidFill>
              </a:rPr>
              <a:t>4/17/2023</a:t>
            </a:r>
            <a:r>
              <a:rPr lang="en-US" dirty="0"/>
              <a:t>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CFDDC-0123-4F38-A130-41DA1479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MACCA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268C4-FA36-44D9-B49A-C2B51810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86266357-58CA-479D-8E3B-7CBCA9707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177" y="631627"/>
            <a:ext cx="10915645" cy="558819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0EC9272-BE08-ECB7-AEA4-D02574CAC0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6744100"/>
              </p:ext>
            </p:extLst>
          </p:nvPr>
        </p:nvGraphicFramePr>
        <p:xfrm>
          <a:off x="2843849" y="236269"/>
          <a:ext cx="8128000" cy="648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6197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46E42C5-A525-66B4-6D84-D60CDA2725AE}"/>
              </a:ext>
            </a:extLst>
          </p:cNvPr>
          <p:cNvSpPr/>
          <p:nvPr/>
        </p:nvSpPr>
        <p:spPr>
          <a:xfrm>
            <a:off x="0" y="5710594"/>
            <a:ext cx="12192000" cy="11474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150" normalizeH="0" baseline="0" noProof="0">
                <a:ln>
                  <a:noFill/>
                </a:ln>
                <a:solidFill>
                  <a:srgbClr val="EBE7F2"/>
                </a:solidFill>
                <a:effectLst/>
                <a:uLnTx/>
                <a:uFillTx/>
                <a:latin typeface="Univers Light" panose="020B0403020202020204" pitchFamily="34" charset="0"/>
                <a:ea typeface="+mn-ea"/>
                <a:cs typeface="+mn-cs"/>
              </a:rPr>
              <a:t>4/17/2023</a:t>
            </a:r>
            <a:endParaRPr kumimoji="0" lang="en-US" sz="900" b="0" i="0" u="none" strike="noStrike" kern="1200" cap="all" spc="150" normalizeH="0" baseline="0" noProof="0" dirty="0">
              <a:ln>
                <a:noFill/>
              </a:ln>
              <a:solidFill>
                <a:srgbClr val="EBE7F2"/>
              </a:solidFill>
              <a:effectLst/>
              <a:uLnTx/>
              <a:uFillTx/>
              <a:latin typeface="Univers Light" panose="020B0403020202020204" pitchFamily="34" charset="0"/>
              <a:ea typeface="+mn-ea"/>
              <a:cs typeface="+mn-cs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9498E64-6451-4E0A-BE2B-4D44D7FC4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0460"/>
            <a:ext cx="4607268" cy="469476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200" dirty="0"/>
              <a:t>T</a:t>
            </a:r>
            <a:r>
              <a:rPr lang="en-US" sz="3200" noProof="0" dirty="0"/>
              <a:t>he Team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A525C-AEDE-43EA-858A-37E4183E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9258" y="6204525"/>
            <a:ext cx="2743200" cy="365125"/>
          </a:xfrm>
        </p:spPr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2CEE3-4E08-4106-AC43-0E32E79C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19230" y="6356350"/>
            <a:ext cx="3152912" cy="365125"/>
          </a:xfrm>
        </p:spPr>
        <p:txBody>
          <a:bodyPr/>
          <a:lstStyle/>
          <a:p>
            <a:r>
              <a:rPr lang="en-US" dirty="0"/>
              <a:t>Conference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74012-3B10-4CDC-9117-E08BA2B1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0344" y="6356350"/>
            <a:ext cx="843455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0" name="Picture 6" descr="Free Storm Clouds Rainstorm photo and picture">
            <a:extLst>
              <a:ext uri="{FF2B5EF4-FFF2-40B4-BE49-F238E27FC236}">
                <a16:creationId xmlns:a16="http://schemas.microsoft.com/office/drawing/2014/main" id="{55940A99-0B87-04D7-129B-E6B98B1D8F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" b="82500"/>
          <a:stretch/>
        </p:blipFill>
        <p:spPr bwMode="auto">
          <a:xfrm>
            <a:off x="7" y="5706601"/>
            <a:ext cx="12191993" cy="86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44499857-40EE-E4E7-1676-4AE8F95DB378}"/>
              </a:ext>
            </a:extLst>
          </p:cNvPr>
          <p:cNvGrpSpPr/>
          <p:nvPr/>
        </p:nvGrpSpPr>
        <p:grpSpPr>
          <a:xfrm>
            <a:off x="9085183" y="1752925"/>
            <a:ext cx="2771973" cy="3576738"/>
            <a:chOff x="589850" y="1962378"/>
            <a:chExt cx="2771973" cy="35767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3428CF-471D-ACB0-E8A7-AF1DCB91639F}"/>
                </a:ext>
              </a:extLst>
            </p:cNvPr>
            <p:cNvGrpSpPr/>
            <p:nvPr/>
          </p:nvGrpSpPr>
          <p:grpSpPr>
            <a:xfrm>
              <a:off x="589850" y="1962378"/>
              <a:ext cx="2681494" cy="2544218"/>
              <a:chOff x="5775686" y="3354505"/>
              <a:chExt cx="2681494" cy="2544218"/>
            </a:xfrm>
          </p:grpSpPr>
          <p:pic>
            <p:nvPicPr>
              <p:cNvPr id="15" name="Picture 8" descr="University Mark and Shield | Penn State Brand Book">
                <a:extLst>
                  <a:ext uri="{FF2B5EF4-FFF2-40B4-BE49-F238E27FC236}">
                    <a16:creationId xmlns:a16="http://schemas.microsoft.com/office/drawing/2014/main" id="{434A83F7-9CEF-A0AB-10BB-94FFD8CA98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EFFFD"/>
                  </a:clrFrom>
                  <a:clrTo>
                    <a:srgbClr val="FE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21265" y="3354505"/>
                <a:ext cx="1583081" cy="10181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D801C88-D126-40D0-7B49-EC489C628041}"/>
                  </a:ext>
                </a:extLst>
              </p:cNvPr>
              <p:cNvGrpSpPr/>
              <p:nvPr/>
            </p:nvGrpSpPr>
            <p:grpSpPr>
              <a:xfrm>
                <a:off x="5775686" y="4022332"/>
                <a:ext cx="2681494" cy="1876391"/>
                <a:chOff x="5806523" y="1392382"/>
                <a:chExt cx="2681494" cy="1876391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52BCE2C5-ED42-6E63-ACEB-0BCAD61EF7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58413" y="1392382"/>
                  <a:ext cx="0" cy="1876391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AD28580-D6B5-43A1-767B-4279E96E2F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06523" y="1791778"/>
                  <a:ext cx="268149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F6C973-00D0-7265-F9C4-F50F1DAD46EE}"/>
                </a:ext>
              </a:extLst>
            </p:cNvPr>
            <p:cNvSpPr txBox="1"/>
            <p:nvPr/>
          </p:nvSpPr>
          <p:spPr>
            <a:xfrm>
              <a:off x="985900" y="3230792"/>
              <a:ext cx="237592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/>
                <a:t>Doctor Peter Buck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/>
                <a:t>Professor </a:t>
              </a:r>
            </a:p>
            <a:p>
              <a:r>
                <a:rPr lang="en-US" b="1" dirty="0"/>
                <a:t>     Brandi Robinson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 err="1"/>
                <a:t>Jonaid</a:t>
              </a:r>
              <a:r>
                <a:rPr lang="en-US" b="1" dirty="0"/>
                <a:t> Lone </a:t>
              </a:r>
            </a:p>
            <a:p>
              <a:pPr lvl="1"/>
              <a:r>
                <a:rPr lang="en-US" dirty="0"/>
                <a:t>Graduate Student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/>
                <a:t>Olivia McMahon</a:t>
              </a:r>
            </a:p>
            <a:p>
              <a:pPr lvl="1"/>
              <a:r>
                <a:rPr lang="en-US" dirty="0"/>
                <a:t>Undergraduate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1D85DEE-5F94-688C-2AF6-D76F7E913D5F}"/>
              </a:ext>
            </a:extLst>
          </p:cNvPr>
          <p:cNvGrpSpPr/>
          <p:nvPr/>
        </p:nvGrpSpPr>
        <p:grpSpPr>
          <a:xfrm>
            <a:off x="3459790" y="1297971"/>
            <a:ext cx="2760633" cy="2993856"/>
            <a:chOff x="6325025" y="1532673"/>
            <a:chExt cx="2760633" cy="299385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9D124F6-21DC-4CA2-CC40-2E23D62D0F44}"/>
                </a:ext>
              </a:extLst>
            </p:cNvPr>
            <p:cNvGrpSpPr/>
            <p:nvPr/>
          </p:nvGrpSpPr>
          <p:grpSpPr>
            <a:xfrm>
              <a:off x="6325025" y="1532673"/>
              <a:ext cx="2681494" cy="2993856"/>
              <a:chOff x="9046171" y="61165"/>
              <a:chExt cx="2681494" cy="2993856"/>
            </a:xfrm>
          </p:grpSpPr>
          <p:pic>
            <p:nvPicPr>
              <p:cNvPr id="21" name="Picture 2" descr="Partners – Urban LEDS">
                <a:extLst>
                  <a:ext uri="{FF2B5EF4-FFF2-40B4-BE49-F238E27FC236}">
                    <a16:creationId xmlns:a16="http://schemas.microsoft.com/office/drawing/2014/main" id="{32D0D99F-8705-9A6E-8E10-A44BADFE01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22084" y="61165"/>
                <a:ext cx="2031711" cy="16321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53F3BA5F-44A8-733D-22C5-C1A9C62B0F49}"/>
                  </a:ext>
                </a:extLst>
              </p:cNvPr>
              <p:cNvGrpSpPr/>
              <p:nvPr/>
            </p:nvGrpSpPr>
            <p:grpSpPr>
              <a:xfrm>
                <a:off x="9046171" y="1178630"/>
                <a:ext cx="2681494" cy="1876391"/>
                <a:chOff x="5806523" y="1392382"/>
                <a:chExt cx="2681494" cy="1876391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D351D5D-2E67-1469-3A51-58B0A5EA72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58413" y="1392382"/>
                  <a:ext cx="0" cy="1876391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830DDDA3-4BDF-4330-D8B7-4AD35C6F0E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06523" y="1791778"/>
                  <a:ext cx="268149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56A7F9-62A1-E40F-26B0-4B1CB2942D70}"/>
                </a:ext>
              </a:extLst>
            </p:cNvPr>
            <p:cNvSpPr txBox="1"/>
            <p:nvPr/>
          </p:nvSpPr>
          <p:spPr>
            <a:xfrm>
              <a:off x="6712187" y="3230792"/>
              <a:ext cx="23734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/>
                <a:t>Eli </a:t>
              </a:r>
              <a:r>
                <a:rPr lang="en-US" b="1" dirty="0" err="1"/>
                <a:t>Yewdall</a:t>
              </a:r>
              <a:endParaRPr lang="en-US" b="1" dirty="0"/>
            </a:p>
            <a:p>
              <a:pPr lvl="1"/>
              <a:r>
                <a:rPr lang="en-US" dirty="0"/>
                <a:t>Senior Program          Officer</a:t>
              </a:r>
            </a:p>
            <a:p>
              <a:r>
                <a:rPr lang="en-US" dirty="0"/>
                <a:t>       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1EA15F5-A238-6058-3EEF-76D245882F2D}"/>
              </a:ext>
            </a:extLst>
          </p:cNvPr>
          <p:cNvGrpSpPr/>
          <p:nvPr/>
        </p:nvGrpSpPr>
        <p:grpSpPr>
          <a:xfrm>
            <a:off x="657887" y="1529510"/>
            <a:ext cx="2801903" cy="2752128"/>
            <a:chOff x="3436929" y="1754468"/>
            <a:chExt cx="2801903" cy="275212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64B184E-65DD-331E-290C-7B9CE783D0EC}"/>
                </a:ext>
              </a:extLst>
            </p:cNvPr>
            <p:cNvGrpSpPr/>
            <p:nvPr/>
          </p:nvGrpSpPr>
          <p:grpSpPr>
            <a:xfrm>
              <a:off x="3436929" y="1754468"/>
              <a:ext cx="2681494" cy="2752128"/>
              <a:chOff x="5775686" y="281614"/>
              <a:chExt cx="2681494" cy="2752128"/>
            </a:xfrm>
          </p:grpSpPr>
          <p:pic>
            <p:nvPicPr>
              <p:cNvPr id="9" name="Picture 6" descr="Pa. wants to regulate carbon dioxide storage wells | News | bradfordera.com">
                <a:extLst>
                  <a:ext uri="{FF2B5EF4-FFF2-40B4-BE49-F238E27FC236}">
                    <a16:creationId xmlns:a16="http://schemas.microsoft.com/office/drawing/2014/main" id="{5DF742C7-38BE-D6CE-4301-050CC70A0D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43979" y="281614"/>
                <a:ext cx="1286375" cy="11912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DFCC5EEF-A5CA-DEC1-569B-32A64A8315D4}"/>
                  </a:ext>
                </a:extLst>
              </p:cNvPr>
              <p:cNvGrpSpPr/>
              <p:nvPr/>
            </p:nvGrpSpPr>
            <p:grpSpPr>
              <a:xfrm>
                <a:off x="5775686" y="1157351"/>
                <a:ext cx="2681494" cy="1876391"/>
                <a:chOff x="5806523" y="1392382"/>
                <a:chExt cx="2681494" cy="1876391"/>
              </a:xfrm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C34677BE-4691-E63C-0D18-8DD6AF95AF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58413" y="1392382"/>
                  <a:ext cx="0" cy="1876391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1273EF81-55F7-1B61-EF2F-887C339F06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06523" y="1791778"/>
                  <a:ext cx="268149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AEDBB5E-A748-AE5A-9DBF-4540CD4E6993}"/>
                </a:ext>
              </a:extLst>
            </p:cNvPr>
            <p:cNvSpPr txBox="1"/>
            <p:nvPr/>
          </p:nvSpPr>
          <p:spPr>
            <a:xfrm>
              <a:off x="3820969" y="3164814"/>
              <a:ext cx="24178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/>
                <a:t>Christopher </a:t>
              </a:r>
              <a:r>
                <a:rPr lang="en-US" b="1" dirty="0" err="1"/>
                <a:t>Nafe</a:t>
              </a:r>
              <a:endParaRPr lang="en-US" b="1" dirty="0"/>
            </a:p>
            <a:p>
              <a:r>
                <a:rPr lang="en-US" dirty="0"/>
                <a:t>      Energy Specialist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0A3EF7-CAE9-3B8A-2ED3-4150270859BB}"/>
              </a:ext>
            </a:extLst>
          </p:cNvPr>
          <p:cNvGrpSpPr/>
          <p:nvPr/>
        </p:nvGrpSpPr>
        <p:grpSpPr>
          <a:xfrm>
            <a:off x="6278157" y="1573260"/>
            <a:ext cx="2681494" cy="4518439"/>
            <a:chOff x="9169597" y="1790363"/>
            <a:chExt cx="2681494" cy="451843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D074596-11F1-B225-DE56-E43C31F9C2E6}"/>
                </a:ext>
              </a:extLst>
            </p:cNvPr>
            <p:cNvSpPr txBox="1"/>
            <p:nvPr/>
          </p:nvSpPr>
          <p:spPr>
            <a:xfrm>
              <a:off x="9547257" y="3169481"/>
              <a:ext cx="210933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/>
                <a:t>Neale Dougherty</a:t>
              </a:r>
            </a:p>
            <a:p>
              <a:pPr lvl="1"/>
              <a:r>
                <a:rPr lang="en-US" dirty="0"/>
                <a:t>Director of Sustainability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b="1" dirty="0"/>
                <a:t>Cassandra </a:t>
              </a:r>
              <a:r>
                <a:rPr lang="en-US" b="1" dirty="0" err="1"/>
                <a:t>Goodmansen</a:t>
              </a:r>
              <a:endParaRPr lang="en-US" b="1" dirty="0"/>
            </a:p>
            <a:p>
              <a:pPr lvl="1"/>
              <a:r>
                <a:rPr lang="en-US" dirty="0"/>
                <a:t>Environmental Planner</a:t>
              </a:r>
            </a:p>
            <a:p>
              <a:pPr lvl="1"/>
              <a:endParaRPr lang="en-US" dirty="0"/>
            </a:p>
            <a:p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6359385-1F12-04FF-40D2-B30388B0F4F8}"/>
                </a:ext>
              </a:extLst>
            </p:cNvPr>
            <p:cNvGrpSpPr/>
            <p:nvPr/>
          </p:nvGrpSpPr>
          <p:grpSpPr>
            <a:xfrm>
              <a:off x="9169597" y="1790363"/>
              <a:ext cx="2681494" cy="2716233"/>
              <a:chOff x="9046171" y="3182490"/>
              <a:chExt cx="2681494" cy="2716233"/>
            </a:xfrm>
          </p:grpSpPr>
          <p:pic>
            <p:nvPicPr>
              <p:cNvPr id="26" name="Picture 4" descr="About Bucks County | Bucks County, PA">
                <a:extLst>
                  <a:ext uri="{FF2B5EF4-FFF2-40B4-BE49-F238E27FC236}">
                    <a16:creationId xmlns:a16="http://schemas.microsoft.com/office/drawing/2014/main" id="{FACA5953-EBC5-FB1D-85D5-F0A640B4E6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27998" y="3182490"/>
                <a:ext cx="1130734" cy="11307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76C99BB9-BFB0-CEFC-C269-23FC0B489FDA}"/>
                  </a:ext>
                </a:extLst>
              </p:cNvPr>
              <p:cNvGrpSpPr/>
              <p:nvPr/>
            </p:nvGrpSpPr>
            <p:grpSpPr>
              <a:xfrm>
                <a:off x="9046171" y="4022332"/>
                <a:ext cx="2681494" cy="1876391"/>
                <a:chOff x="5806523" y="1392382"/>
                <a:chExt cx="2681494" cy="1876391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A986B245-40DE-1626-A899-7356122D2E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58413" y="1392382"/>
                  <a:ext cx="0" cy="1876391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1AA659FF-5150-A10D-72E9-5C8580FFD2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06523" y="1791778"/>
                  <a:ext cx="2681494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6C9916D-49AD-BDE9-747B-52037829BACD}"/>
              </a:ext>
            </a:extLst>
          </p:cNvPr>
          <p:cNvSpPr txBox="1"/>
          <p:nvPr/>
        </p:nvSpPr>
        <p:spPr>
          <a:xfrm>
            <a:off x="933176" y="6603469"/>
            <a:ext cx="610537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150" normalizeH="0" baseline="0" noProof="0" dirty="0">
                <a:ln>
                  <a:noFill/>
                </a:ln>
                <a:solidFill>
                  <a:srgbClr val="EBE7F2"/>
                </a:solidFill>
                <a:effectLst/>
                <a:uLnTx/>
                <a:uFillTx/>
                <a:latin typeface="Univers Light" panose="020B0403020202020204" pitchFamily="34" charset="0"/>
                <a:ea typeface="+mn-ea"/>
                <a:cs typeface="+mn-cs"/>
              </a:rPr>
              <a:t>4/17/2023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042BF9-6F0D-93B7-3569-C57E8804A27D}"/>
              </a:ext>
            </a:extLst>
          </p:cNvPr>
          <p:cNvSpPr txBox="1"/>
          <p:nvPr/>
        </p:nvSpPr>
        <p:spPr>
          <a:xfrm>
            <a:off x="2714725" y="6610052"/>
            <a:ext cx="610537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150" normalizeH="0" baseline="0" noProof="0" dirty="0">
                <a:ln>
                  <a:noFill/>
                </a:ln>
                <a:solidFill>
                  <a:srgbClr val="EBE7F2"/>
                </a:solidFill>
                <a:effectLst/>
                <a:uLnTx/>
                <a:uFillTx/>
                <a:latin typeface="Univers Light" panose="020B0403020202020204" pitchFamily="34" charset="0"/>
                <a:ea typeface="+mn-ea"/>
                <a:cs typeface="+mn-cs"/>
              </a:rPr>
              <a:t>MACCA 2023</a:t>
            </a:r>
          </a:p>
        </p:txBody>
      </p:sp>
    </p:spTree>
    <p:extLst>
      <p:ext uri="{BB962C8B-B14F-4D97-AF65-F5344CB8AC3E}">
        <p14:creationId xmlns:p14="http://schemas.microsoft.com/office/powerpoint/2010/main" val="303726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8801439B-3770-7681-3E35-305D34BB501F}"/>
              </a:ext>
            </a:extLst>
          </p:cNvPr>
          <p:cNvSpPr/>
          <p:nvPr/>
        </p:nvSpPr>
        <p:spPr>
          <a:xfrm>
            <a:off x="0" y="0"/>
            <a:ext cx="4661452" cy="6857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Free Storm Clouds Rainstorm photo and picture">
            <a:extLst>
              <a:ext uri="{FF2B5EF4-FFF2-40B4-BE49-F238E27FC236}">
                <a16:creationId xmlns:a16="http://schemas.microsoft.com/office/drawing/2014/main" id="{621DCD01-5EA3-1044-CA78-B400501E84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7" t="16824" r="50749" b="74"/>
          <a:stretch/>
        </p:blipFill>
        <p:spPr bwMode="auto">
          <a:xfrm>
            <a:off x="575043" y="0"/>
            <a:ext cx="36866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F1944A9-FD87-4ADB-BC13-44BB7AD0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742" y="3985938"/>
            <a:ext cx="2635209" cy="523708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3200" dirty="0"/>
              <a:t>Framework</a:t>
            </a:r>
            <a:endParaRPr lang="en-US" sz="3200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1DECE2-F5B0-4F58-B516-6473B15D9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4/17/2023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D41EE-C782-4F2D-90DF-C2FD4A0B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MACCA 2023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F5660-F6B8-485C-94CC-0A886850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0B7FBE-0755-FCB6-6833-70FE141CD3A7}"/>
              </a:ext>
            </a:extLst>
          </p:cNvPr>
          <p:cNvCxnSpPr>
            <a:cxnSpLocks/>
            <a:stCxn id="6" idx="0"/>
          </p:cNvCxnSpPr>
          <p:nvPr/>
        </p:nvCxnSpPr>
        <p:spPr>
          <a:xfrm flipH="1">
            <a:off x="2342147" y="0"/>
            <a:ext cx="76199" cy="381802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9B10CFE-57B4-C3EC-6CE1-BC1045F30796}"/>
              </a:ext>
            </a:extLst>
          </p:cNvPr>
          <p:cNvSpPr/>
          <p:nvPr/>
        </p:nvSpPr>
        <p:spPr>
          <a:xfrm>
            <a:off x="5187151" y="420473"/>
            <a:ext cx="6692348" cy="5901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754EBCE-A317-F92E-57C9-3A97F34E016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6FEFE"/>
              </a:clrFrom>
              <a:clrTo>
                <a:srgbClr val="F6FEFE">
                  <a:alpha val="0"/>
                </a:srgbClr>
              </a:clrTo>
            </a:clrChange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465"/>
                    </a14:imgEffect>
                    <a14:imgEffect>
                      <a14:saturation sat="8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8504" y="477993"/>
            <a:ext cx="6454437" cy="5741833"/>
          </a:xfrm>
          <a:prstGeom prst="rect">
            <a:avLst/>
          </a:prstGeom>
          <a:ln w="28575">
            <a:solidFill>
              <a:schemeClr val="bg1">
                <a:alpha val="99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0A61EA-EC39-824C-E071-EB334E5C6CA0}"/>
              </a:ext>
            </a:extLst>
          </p:cNvPr>
          <p:cNvSpPr txBox="1"/>
          <p:nvPr/>
        </p:nvSpPr>
        <p:spPr>
          <a:xfrm>
            <a:off x="5724639" y="552806"/>
            <a:ext cx="1736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Semester 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29C693-B775-D757-1C45-E0566E11B7B3}"/>
              </a:ext>
            </a:extLst>
          </p:cNvPr>
          <p:cNvSpPr txBox="1"/>
          <p:nvPr/>
        </p:nvSpPr>
        <p:spPr>
          <a:xfrm>
            <a:off x="9541979" y="5782144"/>
            <a:ext cx="2337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Semester II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44400EF7-CDC2-AB8C-4823-172231E8A1DC}"/>
              </a:ext>
            </a:extLst>
          </p:cNvPr>
          <p:cNvCxnSpPr>
            <a:cxnSpLocks/>
          </p:cNvCxnSpPr>
          <p:nvPr/>
        </p:nvCxnSpPr>
        <p:spPr>
          <a:xfrm>
            <a:off x="5816476" y="954627"/>
            <a:ext cx="1763153" cy="256212"/>
          </a:xfrm>
          <a:prstGeom prst="bentConnector3">
            <a:avLst>
              <a:gd name="adj1" fmla="val 8682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A211C707-515C-67F6-E949-3FD8C79B3CA6}"/>
              </a:ext>
            </a:extLst>
          </p:cNvPr>
          <p:cNvCxnSpPr>
            <a:cxnSpLocks/>
          </p:cNvCxnSpPr>
          <p:nvPr/>
        </p:nvCxnSpPr>
        <p:spPr>
          <a:xfrm rot="16200000" flipV="1">
            <a:off x="9035238" y="5737480"/>
            <a:ext cx="624887" cy="3877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4727F8-9A05-36C9-107E-6F885980B274}"/>
              </a:ext>
            </a:extLst>
          </p:cNvPr>
          <p:cNvCxnSpPr>
            <a:cxnSpLocks/>
          </p:cNvCxnSpPr>
          <p:nvPr/>
        </p:nvCxnSpPr>
        <p:spPr>
          <a:xfrm>
            <a:off x="9541567" y="6243809"/>
            <a:ext cx="164326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14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0AA0ED0-7AE0-61CA-9898-6577420A0BE4}"/>
              </a:ext>
            </a:extLst>
          </p:cNvPr>
          <p:cNvSpPr/>
          <p:nvPr/>
        </p:nvSpPr>
        <p:spPr>
          <a:xfrm>
            <a:off x="0" y="0"/>
            <a:ext cx="955857" cy="6858000"/>
          </a:xfrm>
          <a:prstGeom prst="rect">
            <a:avLst/>
          </a:prstGeom>
          <a:solidFill>
            <a:srgbClr val="2C3E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Chart, pie chart&#10;&#10;Description automatically generated">
            <a:extLst>
              <a:ext uri="{FF2B5EF4-FFF2-40B4-BE49-F238E27FC236}">
                <a16:creationId xmlns:a16="http://schemas.microsoft.com/office/drawing/2014/main" id="{D5E1AC9A-6EBB-F7D4-AFAD-34E875A98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5374"/>
          <a:stretch/>
        </p:blipFill>
        <p:spPr bwMode="auto">
          <a:xfrm>
            <a:off x="3597164" y="691577"/>
            <a:ext cx="7760801" cy="5474846"/>
          </a:xfrm>
          <a:prstGeom prst="rect">
            <a:avLst/>
          </a:prstGeom>
          <a:ln w="34925"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0" name="Title 69">
            <a:extLst>
              <a:ext uri="{FF2B5EF4-FFF2-40B4-BE49-F238E27FC236}">
                <a16:creationId xmlns:a16="http://schemas.microsoft.com/office/drawing/2014/main" id="{0E5B711B-1FB9-410F-85EA-CD7D435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873" y="210677"/>
            <a:ext cx="4079564" cy="1268810"/>
          </a:xfrm>
        </p:spPr>
        <p:txBody>
          <a:bodyPr/>
          <a:lstStyle/>
          <a:p>
            <a:r>
              <a:rPr lang="en-US" dirty="0"/>
              <a:t>Semester I</a:t>
            </a:r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548CC941-7974-4E89-9125-7894B65CF11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539901" y="1430483"/>
            <a:ext cx="1786759" cy="430923"/>
          </a:xfrm>
        </p:spPr>
        <p:txBody>
          <a:bodyPr/>
          <a:lstStyle/>
          <a:p>
            <a:r>
              <a:rPr lang="en-US" dirty="0"/>
              <a:t>Text messages</a:t>
            </a:r>
          </a:p>
        </p:txBody>
      </p:sp>
      <p:sp>
        <p:nvSpPr>
          <p:cNvPr id="35" name="Content Placeholder 34">
            <a:extLst>
              <a:ext uri="{FF2B5EF4-FFF2-40B4-BE49-F238E27FC236}">
                <a16:creationId xmlns:a16="http://schemas.microsoft.com/office/drawing/2014/main" id="{50202FC6-8464-4C3A-A97B-059318AA7B1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39900" y="1954070"/>
            <a:ext cx="1786759" cy="430923"/>
          </a:xfrm>
        </p:spPr>
        <p:txBody>
          <a:bodyPr/>
          <a:lstStyle/>
          <a:p>
            <a:r>
              <a:rPr lang="en-US" dirty="0"/>
              <a:t>Social media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FE54D197-DB5B-4916-8290-50781985C97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539899" y="2522801"/>
            <a:ext cx="1786759" cy="430923"/>
          </a:xfrm>
        </p:spPr>
        <p:txBody>
          <a:bodyPr/>
          <a:lstStyle/>
          <a:p>
            <a:r>
              <a:rPr lang="en-US" dirty="0"/>
              <a:t>Message boards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9835A6A0-CE7A-4139-A925-E2FAB1B4AC0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39898" y="3122444"/>
            <a:ext cx="1786759" cy="468314"/>
          </a:xfrm>
        </p:spPr>
        <p:txBody>
          <a:bodyPr/>
          <a:lstStyle/>
          <a:p>
            <a:r>
              <a:rPr lang="en-US" dirty="0"/>
              <a:t>Virtual reality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12CE6A6-DF77-472D-A1D1-E774E6947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6378" y="1435647"/>
            <a:ext cx="36576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F04AA3-DE45-473C-BCB0-FB487EE57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6378" y="2063003"/>
            <a:ext cx="36576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D813B6D-1DAF-48CA-9640-03182B160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1259" y="2606465"/>
            <a:ext cx="36576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A6DA090-00E3-489F-AF35-0FE8B534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6378" y="3229136"/>
            <a:ext cx="36576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4A231-EBE1-43E3-A79C-842314B6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8/05/20XX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EA5F9-AB64-4410-9739-01B80644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MACCA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DD176-B0F5-49FE-A0C1-060088DD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B2CBF4-F059-0DD1-89CC-B49EE88B563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168"/>
          <a:stretch/>
        </p:blipFill>
        <p:spPr>
          <a:xfrm>
            <a:off x="557963" y="-5"/>
            <a:ext cx="3780825" cy="6858005"/>
          </a:xfrm>
          <a:prstGeom prst="rect">
            <a:avLst/>
          </a:prstGeom>
          <a:ln w="38100"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6971295-3A17-1152-999F-917CAAB7B0A5}"/>
              </a:ext>
            </a:extLst>
          </p:cNvPr>
          <p:cNvSpPr txBox="1"/>
          <p:nvPr/>
        </p:nvSpPr>
        <p:spPr>
          <a:xfrm>
            <a:off x="4474042" y="184138"/>
            <a:ext cx="288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+mj-lt"/>
              </a:rPr>
              <a:t>Semester I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1AB87B8-663F-646F-D866-CCC938F5CF8F}"/>
              </a:ext>
            </a:extLst>
          </p:cNvPr>
          <p:cNvGrpSpPr/>
          <p:nvPr/>
        </p:nvGrpSpPr>
        <p:grpSpPr>
          <a:xfrm>
            <a:off x="9251329" y="4252355"/>
            <a:ext cx="2119192" cy="1192616"/>
            <a:chOff x="9123702" y="4235371"/>
            <a:chExt cx="2119192" cy="1192616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F363A3F-8D5F-43C7-1A8B-CBC9ABDCAB59}"/>
                </a:ext>
              </a:extLst>
            </p:cNvPr>
            <p:cNvGrpSpPr/>
            <p:nvPr/>
          </p:nvGrpSpPr>
          <p:grpSpPr>
            <a:xfrm>
              <a:off x="9123702" y="4370565"/>
              <a:ext cx="2106636" cy="1057422"/>
              <a:chOff x="9383151" y="4358640"/>
              <a:chExt cx="2106636" cy="1057422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860FAC95-0D3F-9F44-EDB6-1BACAA38C7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3151" y="4614203"/>
                <a:ext cx="2106636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F58C6AA-6C97-273B-49CC-8F1CA721FD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63686" y="4358640"/>
                <a:ext cx="0" cy="1057422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5A6105B-11C8-6946-BCDD-026D7B7621F1}"/>
                </a:ext>
              </a:extLst>
            </p:cNvPr>
            <p:cNvSpPr txBox="1"/>
            <p:nvPr/>
          </p:nvSpPr>
          <p:spPr>
            <a:xfrm>
              <a:off x="9316792" y="4235371"/>
              <a:ext cx="15638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Priorities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FFE14C-62C0-95C5-2BA0-4AE880349022}"/>
                </a:ext>
              </a:extLst>
            </p:cNvPr>
            <p:cNvSpPr txBox="1"/>
            <p:nvPr/>
          </p:nvSpPr>
          <p:spPr>
            <a:xfrm>
              <a:off x="9316792" y="4631894"/>
              <a:ext cx="1926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Accuracy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Repeatability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1861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932332-B61C-2F37-C62B-33313F20D69F}"/>
              </a:ext>
            </a:extLst>
          </p:cNvPr>
          <p:cNvSpPr/>
          <p:nvPr/>
        </p:nvSpPr>
        <p:spPr>
          <a:xfrm>
            <a:off x="0" y="6102548"/>
            <a:ext cx="12192000" cy="755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8347921B-775C-41FF-AD6F-5A1B2D38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55452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B92578-BA63-47A9-A529-C8D672FC9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0CB150D-1315-4E18-9CC3-E374E921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7065"/>
            <a:ext cx="3980182" cy="1268810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200" noProof="0" dirty="0"/>
              <a:t>Semester I</a:t>
            </a:r>
          </a:p>
        </p:txBody>
      </p:sp>
      <p:sp>
        <p:nvSpPr>
          <p:cNvPr id="70" name="Content Placeholder 69">
            <a:extLst>
              <a:ext uri="{FF2B5EF4-FFF2-40B4-BE49-F238E27FC236}">
                <a16:creationId xmlns:a16="http://schemas.microsoft.com/office/drawing/2014/main" id="{DBD5CC10-FEFA-4566-B352-7ABA79D05B9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065802" y="979634"/>
            <a:ext cx="4343096" cy="462035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 Curriculum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Researching Municipality 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28700" lvl="1" indent="-342900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Policy Memos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 board for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Fantastic Support across the board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338E1-92A6-4B9D-9D17-A0A56340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273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rgbClr val="EBE7F2"/>
                </a:solidFill>
              </a:rPr>
              <a:t>4/17/2023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1EED4-8761-4D39-902B-6FC13A97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039C9-D171-6638-BB48-4629BA2CF7C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91308" y="979633"/>
            <a:ext cx="4349221" cy="462035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Scavenger hunt for puzzle pieces</a:t>
            </a:r>
          </a:p>
          <a:p>
            <a:pPr marL="1028700" lvl="1" indent="-342900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Lost time searching for possible data collection strategies </a:t>
            </a:r>
          </a:p>
          <a:p>
            <a:pPr marL="1028700" lvl="1" indent="-342900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 knowledge of likely issues would be beneficial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Protocol for contacts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 to direct questions</a:t>
            </a:r>
          </a:p>
        </p:txBody>
      </p:sp>
      <p:pic>
        <p:nvPicPr>
          <p:cNvPr id="7" name="Picture 6" descr="Free Storm Clouds Rainstorm photo and picture">
            <a:extLst>
              <a:ext uri="{FF2B5EF4-FFF2-40B4-BE49-F238E27FC236}">
                <a16:creationId xmlns:a16="http://schemas.microsoft.com/office/drawing/2014/main" id="{CCD506F6-D338-2159-A92A-0A33B5EB33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" t="73161" b="15231"/>
          <a:stretch/>
        </p:blipFill>
        <p:spPr bwMode="auto">
          <a:xfrm>
            <a:off x="13567" y="5825792"/>
            <a:ext cx="12178432" cy="69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ED8CA2-AEDA-8E3B-6282-5AEFD8E26B6B}"/>
              </a:ext>
            </a:extLst>
          </p:cNvPr>
          <p:cNvSpPr txBox="1"/>
          <p:nvPr/>
        </p:nvSpPr>
        <p:spPr>
          <a:xfrm>
            <a:off x="1100585" y="1785612"/>
            <a:ext cx="553998" cy="30808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/>
              <a:t>Challenges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A749AD-CAC9-B2C6-FF4F-EC3EB287F32D}"/>
              </a:ext>
            </a:extLst>
          </p:cNvPr>
          <p:cNvSpPr txBox="1"/>
          <p:nvPr/>
        </p:nvSpPr>
        <p:spPr>
          <a:xfrm>
            <a:off x="6604137" y="1780940"/>
            <a:ext cx="553998" cy="30808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/>
              <a:t>Successes</a:t>
            </a:r>
          </a:p>
        </p:txBody>
      </p:sp>
      <p:pic>
        <p:nvPicPr>
          <p:cNvPr id="13" name="Picture 6" descr="Free Storm Clouds Rainstorm photo and picture">
            <a:extLst>
              <a:ext uri="{FF2B5EF4-FFF2-40B4-BE49-F238E27FC236}">
                <a16:creationId xmlns:a16="http://schemas.microsoft.com/office/drawing/2014/main" id="{2B8435B5-A6A4-D55E-336B-A52BF6D460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9" t="36453" r="61126" b="46701"/>
          <a:stretch/>
        </p:blipFill>
        <p:spPr bwMode="auto">
          <a:xfrm>
            <a:off x="1009797" y="4955400"/>
            <a:ext cx="852756" cy="74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Free Storm Clouds Rainstorm photo and picture">
            <a:extLst>
              <a:ext uri="{FF2B5EF4-FFF2-40B4-BE49-F238E27FC236}">
                <a16:creationId xmlns:a16="http://schemas.microsoft.com/office/drawing/2014/main" id="{F1BBD49B-0AAD-85FB-5BA4-380C084BD3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9" t="36453" r="61126" b="46701"/>
          <a:stretch/>
        </p:blipFill>
        <p:spPr bwMode="auto">
          <a:xfrm>
            <a:off x="6425509" y="4953842"/>
            <a:ext cx="852756" cy="74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9BE993-B7B4-3417-FF8D-E6172921F304}"/>
              </a:ext>
            </a:extLst>
          </p:cNvPr>
          <p:cNvSpPr txBox="1"/>
          <p:nvPr/>
        </p:nvSpPr>
        <p:spPr>
          <a:xfrm>
            <a:off x="3043311" y="6572758"/>
            <a:ext cx="610537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150" normalizeH="0" baseline="0" noProof="0" dirty="0">
                <a:ln>
                  <a:noFill/>
                </a:ln>
                <a:solidFill>
                  <a:srgbClr val="EBE7F2"/>
                </a:solidFill>
                <a:effectLst/>
                <a:uLnTx/>
                <a:uFillTx/>
                <a:latin typeface="Univers Light" panose="020B0403020202020204" pitchFamily="34" charset="0"/>
                <a:ea typeface="+mn-ea"/>
                <a:cs typeface="+mn-cs"/>
              </a:rPr>
              <a:t>MACCA 2023</a:t>
            </a:r>
          </a:p>
        </p:txBody>
      </p:sp>
    </p:spTree>
    <p:extLst>
      <p:ext uri="{BB962C8B-B14F-4D97-AF65-F5344CB8AC3E}">
        <p14:creationId xmlns:p14="http://schemas.microsoft.com/office/powerpoint/2010/main" val="200406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>
            <a:extLst>
              <a:ext uri="{FF2B5EF4-FFF2-40B4-BE49-F238E27FC236}">
                <a16:creationId xmlns:a16="http://schemas.microsoft.com/office/drawing/2014/main" id="{B27D79D3-A83B-481F-B7EE-8945AB633764}"/>
              </a:ext>
            </a:extLst>
          </p:cNvPr>
          <p:cNvSpPr/>
          <p:nvPr/>
        </p:nvSpPr>
        <p:spPr>
          <a:xfrm>
            <a:off x="11196404" y="0"/>
            <a:ext cx="78060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CA2FA43-F948-4BB4-B8A4-454175EB0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428" y="-69936"/>
            <a:ext cx="2680181" cy="1268811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200" noProof="0" dirty="0"/>
              <a:t>Semester</a:t>
            </a:r>
            <a:r>
              <a:rPr lang="en-US" sz="3200" b="1" noProof="0" dirty="0"/>
              <a:t> </a:t>
            </a:r>
            <a:r>
              <a:rPr lang="en-US" sz="3200" noProof="0" dirty="0"/>
              <a:t>II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C81AE-64C7-4CF9-AAC5-6DBC237620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4/17/2023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37646-A5C1-4AA8-A950-011F9E0F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MACCA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60463-2898-41E8-BFBE-9A850540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DC291E-FF83-310A-349F-C362A56291A4}"/>
              </a:ext>
            </a:extLst>
          </p:cNvPr>
          <p:cNvCxnSpPr/>
          <p:nvPr/>
        </p:nvCxnSpPr>
        <p:spPr>
          <a:xfrm>
            <a:off x="927724" y="145773"/>
            <a:ext cx="0" cy="163001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0" name="Picture 6" descr="Free Storm Clouds Rainstorm photo and picture">
            <a:extLst>
              <a:ext uri="{FF2B5EF4-FFF2-40B4-BE49-F238E27FC236}">
                <a16:creationId xmlns:a16="http://schemas.microsoft.com/office/drawing/2014/main" id="{A85B2B1A-EFDE-3DCD-D81D-481884A72B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29" t="370" r="30080" b="9617"/>
          <a:stretch/>
        </p:blipFill>
        <p:spPr bwMode="auto">
          <a:xfrm>
            <a:off x="11411394" y="-1"/>
            <a:ext cx="78060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" name="Rectangle 162">
            <a:extLst>
              <a:ext uri="{FF2B5EF4-FFF2-40B4-BE49-F238E27FC236}">
                <a16:creationId xmlns:a16="http://schemas.microsoft.com/office/drawing/2014/main" id="{111FEFC4-9735-6D43-D111-00CD52F7694A}"/>
              </a:ext>
            </a:extLst>
          </p:cNvPr>
          <p:cNvSpPr/>
          <p:nvPr/>
        </p:nvSpPr>
        <p:spPr>
          <a:xfrm>
            <a:off x="1069055" y="928467"/>
            <a:ext cx="9619069" cy="5277290"/>
          </a:xfrm>
          <a:prstGeom prst="rect">
            <a:avLst/>
          </a:prstGeom>
          <a:solidFill>
            <a:schemeClr val="accent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4C52BDA-E9EE-ABA2-91C5-BC802C0ED9C0}"/>
              </a:ext>
            </a:extLst>
          </p:cNvPr>
          <p:cNvSpPr/>
          <p:nvPr/>
        </p:nvSpPr>
        <p:spPr>
          <a:xfrm>
            <a:off x="5629864" y="1081480"/>
            <a:ext cx="4967634" cy="46138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7F6A1E-AB47-1E1A-FEB4-5292AC557B0C}"/>
              </a:ext>
            </a:extLst>
          </p:cNvPr>
          <p:cNvGrpSpPr/>
          <p:nvPr/>
        </p:nvGrpSpPr>
        <p:grpSpPr>
          <a:xfrm>
            <a:off x="1288574" y="1303088"/>
            <a:ext cx="3538477" cy="3360898"/>
            <a:chOff x="6071061" y="4734979"/>
            <a:chExt cx="3538477" cy="336089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14A82B4-036B-E117-FBB6-9242B89A5BAC}"/>
                </a:ext>
              </a:extLst>
            </p:cNvPr>
            <p:cNvSpPr txBox="1"/>
            <p:nvPr/>
          </p:nvSpPr>
          <p:spPr>
            <a:xfrm>
              <a:off x="6218492" y="5057391"/>
              <a:ext cx="3280417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Review of other CAPS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Outreach to other municipalities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Stakeholder input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Recommend </a:t>
              </a:r>
            </a:p>
            <a:p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actions for </a:t>
              </a:r>
            </a:p>
            <a:p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County </a:t>
              </a:r>
            </a:p>
            <a:p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Government </a:t>
              </a:r>
            </a:p>
            <a:p>
              <a:r>
                <a:rPr 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Operations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FDF3936-CDD0-2B20-0F63-63D96942B8D2}"/>
                </a:ext>
              </a:extLst>
            </p:cNvPr>
            <p:cNvGrpSpPr/>
            <p:nvPr/>
          </p:nvGrpSpPr>
          <p:grpSpPr>
            <a:xfrm>
              <a:off x="6071061" y="4734979"/>
              <a:ext cx="3538477" cy="3360898"/>
              <a:chOff x="5455920" y="4503204"/>
              <a:chExt cx="3154680" cy="2856249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9ED63E42-AECC-28F4-B509-AC5236DB128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3010" y="4503204"/>
                <a:ext cx="0" cy="2856249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C475E60-7D31-B303-AC8F-4E9827F8484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455920" y="4721393"/>
                <a:ext cx="3154680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F2451A2-F7B0-9BAB-B6C9-C34631516669}"/>
              </a:ext>
            </a:extLst>
          </p:cNvPr>
          <p:cNvSpPr txBox="1"/>
          <p:nvPr/>
        </p:nvSpPr>
        <p:spPr>
          <a:xfrm>
            <a:off x="1564660" y="1222686"/>
            <a:ext cx="32804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934D0B9-A3C8-1D45-F9B0-78FBB99DFD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313884"/>
              </p:ext>
            </p:extLst>
          </p:nvPr>
        </p:nvGraphicFramePr>
        <p:xfrm>
          <a:off x="5727692" y="1192283"/>
          <a:ext cx="4639852" cy="4392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9" name="Picture 158" descr="Diagram&#10;&#10;Description automatically generated">
            <a:extLst>
              <a:ext uri="{FF2B5EF4-FFF2-40B4-BE49-F238E27FC236}">
                <a16:creationId xmlns:a16="http://schemas.microsoft.com/office/drawing/2014/main" id="{B32DEEA9-42A7-5E64-0B6B-3A6DC1B9C0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855"/>
                    </a14:imgEffect>
                    <a14:imgEffect>
                      <a14:saturation sat="7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272" y="2428371"/>
            <a:ext cx="3626199" cy="362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43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FFBF29B-A857-E45B-2719-57FE322C8313}"/>
              </a:ext>
            </a:extLst>
          </p:cNvPr>
          <p:cNvSpPr txBox="1">
            <a:spLocks/>
          </p:cNvSpPr>
          <p:nvPr/>
        </p:nvSpPr>
        <p:spPr>
          <a:xfrm>
            <a:off x="7105489" y="979633"/>
            <a:ext cx="4349221" cy="46203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kern="1200" spc="1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of other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Meeting with other municipalities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Flexibility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Lunchtime Zoom Meetings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110C0301-4763-89F6-F3E3-CF97AED467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91308" y="979633"/>
            <a:ext cx="4349221" cy="462035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Finding the best path forward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 engagement</a:t>
            </a:r>
          </a:p>
          <a:p>
            <a:pPr marL="1028700" lvl="1" indent="-342900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Should have started immediately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Acquisition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 constraints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32332-B61C-2F37-C62B-33313F20D69F}"/>
              </a:ext>
            </a:extLst>
          </p:cNvPr>
          <p:cNvSpPr/>
          <p:nvPr/>
        </p:nvSpPr>
        <p:spPr>
          <a:xfrm>
            <a:off x="0" y="6102548"/>
            <a:ext cx="12192000" cy="755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8347921B-775C-41FF-AD6F-5A1B2D38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765609"/>
            <a:ext cx="121920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B92578-BA63-47A9-A529-C8D672FC9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7290" y="0"/>
            <a:ext cx="0" cy="25095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0CB150D-1315-4E18-9CC3-E374E9211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7065"/>
            <a:ext cx="3980182" cy="1268810"/>
          </a:xfr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3200" noProof="0" dirty="0"/>
              <a:t>Semester II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1EED4-8761-4D39-902B-6FC13A97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 descr="Free Storm Clouds Rainstorm photo and picture">
            <a:extLst>
              <a:ext uri="{FF2B5EF4-FFF2-40B4-BE49-F238E27FC236}">
                <a16:creationId xmlns:a16="http://schemas.microsoft.com/office/drawing/2014/main" id="{CCD506F6-D338-2159-A92A-0A33B5EB33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" t="73161" b="15231"/>
          <a:stretch/>
        </p:blipFill>
        <p:spPr bwMode="auto">
          <a:xfrm>
            <a:off x="0" y="5846355"/>
            <a:ext cx="12178432" cy="69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ED8CA2-AEDA-8E3B-6282-5AEFD8E26B6B}"/>
              </a:ext>
            </a:extLst>
          </p:cNvPr>
          <p:cNvSpPr txBox="1"/>
          <p:nvPr/>
        </p:nvSpPr>
        <p:spPr>
          <a:xfrm>
            <a:off x="1087371" y="1888588"/>
            <a:ext cx="553998" cy="30808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/>
              <a:t>Challenges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A749AD-CAC9-B2C6-FF4F-EC3EB287F32D}"/>
              </a:ext>
            </a:extLst>
          </p:cNvPr>
          <p:cNvSpPr txBox="1"/>
          <p:nvPr/>
        </p:nvSpPr>
        <p:spPr>
          <a:xfrm>
            <a:off x="6604137" y="1860452"/>
            <a:ext cx="553998" cy="30808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/>
              <a:t>Successes</a:t>
            </a:r>
          </a:p>
        </p:txBody>
      </p:sp>
      <p:pic>
        <p:nvPicPr>
          <p:cNvPr id="13" name="Picture 6" descr="Free Storm Clouds Rainstorm photo and picture">
            <a:extLst>
              <a:ext uri="{FF2B5EF4-FFF2-40B4-BE49-F238E27FC236}">
                <a16:creationId xmlns:a16="http://schemas.microsoft.com/office/drawing/2014/main" id="{2B8435B5-A6A4-D55E-336B-A52BF6D460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9" t="36453" r="61126" b="46701"/>
          <a:stretch/>
        </p:blipFill>
        <p:spPr bwMode="auto">
          <a:xfrm>
            <a:off x="1009797" y="4955400"/>
            <a:ext cx="852756" cy="74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Free Storm Clouds Rainstorm photo and picture">
            <a:extLst>
              <a:ext uri="{FF2B5EF4-FFF2-40B4-BE49-F238E27FC236}">
                <a16:creationId xmlns:a16="http://schemas.microsoft.com/office/drawing/2014/main" id="{F1BBD49B-0AAD-85FB-5BA4-380C084BD3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9" t="36453" r="61126" b="46701"/>
          <a:stretch/>
        </p:blipFill>
        <p:spPr bwMode="auto">
          <a:xfrm>
            <a:off x="6425509" y="4953842"/>
            <a:ext cx="852756" cy="74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58A4109B-C9BD-336F-1575-F92E9C0AC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78026"/>
            <a:ext cx="2743200" cy="365125"/>
          </a:xfrm>
        </p:spPr>
        <p:txBody>
          <a:bodyPr/>
          <a:lstStyle/>
          <a:p>
            <a:r>
              <a:rPr lang="en-US" dirty="0">
                <a:solidFill>
                  <a:srgbClr val="EBE7F2"/>
                </a:solidFill>
              </a:rPr>
              <a:t>4/17/2023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C4E20-612F-42A4-E45F-4DFEFD0826BE}"/>
              </a:ext>
            </a:extLst>
          </p:cNvPr>
          <p:cNvSpPr txBox="1"/>
          <p:nvPr/>
        </p:nvSpPr>
        <p:spPr>
          <a:xfrm>
            <a:off x="5765371" y="6558210"/>
            <a:ext cx="61053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EBE7F2"/>
                </a:solidFill>
              </a:rPr>
              <a:t>MACCA 2023</a:t>
            </a:r>
          </a:p>
        </p:txBody>
      </p:sp>
    </p:spTree>
    <p:extLst>
      <p:ext uri="{BB962C8B-B14F-4D97-AF65-F5344CB8AC3E}">
        <p14:creationId xmlns:p14="http://schemas.microsoft.com/office/powerpoint/2010/main" val="378234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rn Conference PPT_TM78544816_Win32_JC_v2.potx" id="{35CB27CA-E61E-4531-88B2-D5572B8A3A01}" vid="{854ED03E-8373-4C81-B2CB-0118884FF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126F909E93C945B457D15CD565A65D" ma:contentTypeVersion="5" ma:contentTypeDescription="Create a new document." ma:contentTypeScope="" ma:versionID="dd761bcc07cae09737849b72efdfb13c">
  <xsd:schema xmlns:xsd="http://www.w3.org/2001/XMLSchema" xmlns:xs="http://www.w3.org/2001/XMLSchema" xmlns:p="http://schemas.microsoft.com/office/2006/metadata/properties" xmlns:ns2="0ea509a8-d380-4860-ade4-0d08c81ad58c" xmlns:ns3="3bf43e60-690d-4b2b-8dee-c04ac8b5a3c0" targetNamespace="http://schemas.microsoft.com/office/2006/metadata/properties" ma:root="true" ma:fieldsID="67c341ad37d1cc6e79e305c8adf10fbf" ns2:_="" ns3:_="">
    <xsd:import namespace="0ea509a8-d380-4860-ade4-0d08c81ad58c"/>
    <xsd:import namespace="3bf43e60-690d-4b2b-8dee-c04ac8b5a3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509a8-d380-4860-ade4-0d08c81ad5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43e60-690d-4b2b-8dee-c04ac8b5a3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0F4A68-217F-49E0-9F02-1BAC7916C694}"/>
</file>

<file path=customXml/itemProps2.xml><?xml version="1.0" encoding="utf-8"?>
<ds:datastoreItem xmlns:ds="http://schemas.openxmlformats.org/officeDocument/2006/customXml" ds:itemID="{059B3369-3F0F-499C-9EE7-8EC46B6E8A79}">
  <ds:schemaRefs>
    <ds:schemaRef ds:uri="http://schemas.microsoft.com/office/2006/metadata/properties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terms/"/>
    <ds:schemaRef ds:uri="http://purl.org/dc/elements/1.1/"/>
    <ds:schemaRef ds:uri="71af3243-3dd4-4a8d-8c0d-dd76da1f02a5"/>
    <ds:schemaRef ds:uri="http://purl.org/dc/dcmitype/"/>
    <ds:schemaRef ds:uri="16c05727-aa75-4e4a-9b5f-8a80a1165891"/>
    <ds:schemaRef ds:uri="http://schemas.microsoft.com/office/infopath/2007/PartnerControls"/>
    <ds:schemaRef ds:uri="http://schemas.openxmlformats.org/package/2006/metadata/core-propertie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CAC34B31-7353-4357-814E-0E5916A110F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Modern conference presentation</Template>
  <TotalTime>400</TotalTime>
  <Words>409</Words>
  <Application>Microsoft Office PowerPoint</Application>
  <PresentationFormat>Widescreen</PresentationFormat>
  <Paragraphs>136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Tisa Offc Serif Pro</vt:lpstr>
      <vt:lpstr>Univers Light</vt:lpstr>
      <vt:lpstr>Univers LT Std 45 Light</vt:lpstr>
      <vt:lpstr>Office Theme</vt:lpstr>
      <vt:lpstr>PA DEP Local Climate Action Program </vt:lpstr>
      <vt:lpstr>Agenda</vt:lpstr>
      <vt:lpstr>Background</vt:lpstr>
      <vt:lpstr>The Team</vt:lpstr>
      <vt:lpstr>Framework</vt:lpstr>
      <vt:lpstr>Semester I</vt:lpstr>
      <vt:lpstr>Semester I</vt:lpstr>
      <vt:lpstr>Semester II</vt:lpstr>
      <vt:lpstr>Semester II</vt:lpstr>
      <vt:lpstr>Key Takeaways</vt:lpstr>
      <vt:lpstr>Thank You​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 DEP Local Climate Action Program: An antidote to cynicism</dc:title>
  <dc:creator>McMahon, Olivia Louise</dc:creator>
  <cp:lastModifiedBy>McMahon, Olivia Louise</cp:lastModifiedBy>
  <cp:revision>33</cp:revision>
  <cp:lastPrinted>2023-04-07T14:20:14Z</cp:lastPrinted>
  <dcterms:created xsi:type="dcterms:W3CDTF">2023-04-06T20:29:52Z</dcterms:created>
  <dcterms:modified xsi:type="dcterms:W3CDTF">2023-04-16T13:38:48Z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0x010100BE126F909E93C945B457D15CD565A65D</vt:lpwstr>
  </property>
  <property fmtid="{D5CDD505-2E9C-101B-9397-08002B2CF9AE}" pid="3" name="MediaServiceImageTags">
    <vt:lpwstr/>
  </property>
</Properties>
</file>