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82" autoAdjust="0"/>
  </p:normalViewPr>
  <p:slideViewPr>
    <p:cSldViewPr snapToGrid="0">
      <p:cViewPr varScale="1">
        <p:scale>
          <a:sx n="94" d="100"/>
          <a:sy n="94" d="100"/>
        </p:scale>
        <p:origin x="1410" y="84"/>
      </p:cViewPr>
      <p:guideLst>
        <p:guide orient="horz" pos="2160"/>
        <p:guide pos="2880"/>
      </p:guideLst>
    </p:cSldViewPr>
  </p:slideViewPr>
  <p:outlineViewPr>
    <p:cViewPr>
      <p:scale>
        <a:sx n="33" d="100"/>
        <a:sy n="33" d="100"/>
      </p:scale>
      <p:origin x="0" y="-18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3925" tIns="46950" rIns="93925" bIns="469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7708" y="4447461"/>
            <a:ext cx="5661600" cy="42135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Clr>
                <a:schemeClr val="dk1"/>
              </a:buClr>
              <a:buSzPts val="1200"/>
              <a:buFont typeface="Arial"/>
              <a:buChar char="•"/>
            </a:pPr>
            <a:r>
              <a:rPr lang="en-US"/>
              <a:t> Personal introduction</a:t>
            </a:r>
            <a:endParaRPr/>
          </a:p>
          <a:p>
            <a:pPr marL="0" lvl="0" indent="0" algn="l" rtl="0">
              <a:lnSpc>
                <a:spcPct val="100000"/>
              </a:lnSpc>
              <a:spcBef>
                <a:spcPts val="0"/>
              </a:spcBef>
              <a:spcAft>
                <a:spcPts val="0"/>
              </a:spcAft>
              <a:buClr>
                <a:schemeClr val="dk1"/>
              </a:buClr>
              <a:buSzPts val="1200"/>
              <a:buFont typeface="Arial"/>
              <a:buChar char="•"/>
            </a:pPr>
            <a:r>
              <a:rPr lang="en-US"/>
              <a:t> Thanks to Greg; always enjoy doing this</a:t>
            </a:r>
            <a:endParaRPr/>
          </a:p>
          <a:p>
            <a:pPr marL="0" lvl="0" indent="0" algn="l" rtl="0">
              <a:lnSpc>
                <a:spcPct val="100000"/>
              </a:lnSpc>
              <a:spcBef>
                <a:spcPts val="0"/>
              </a:spcBef>
              <a:spcAft>
                <a:spcPts val="0"/>
              </a:spcAft>
              <a:buClr>
                <a:schemeClr val="dk1"/>
              </a:buClr>
              <a:buSzPts val="1200"/>
              <a:buFont typeface="Arial"/>
              <a:buChar char="•"/>
            </a:pPr>
            <a:r>
              <a:rPr lang="en-US"/>
              <a:t> Aim: go through quickly, leave time for questions</a:t>
            </a:r>
            <a:endParaRPr/>
          </a:p>
          <a:p>
            <a:pPr marL="457200" lvl="1" indent="-76200" algn="l" rtl="0">
              <a:lnSpc>
                <a:spcPct val="100000"/>
              </a:lnSpc>
              <a:spcBef>
                <a:spcPts val="0"/>
              </a:spcBef>
              <a:spcAft>
                <a:spcPts val="0"/>
              </a:spcAft>
              <a:buClr>
                <a:schemeClr val="dk1"/>
              </a:buClr>
              <a:buSzPts val="1200"/>
              <a:buFont typeface="Arial"/>
              <a:buChar char="•"/>
            </a:pPr>
            <a:r>
              <a:rPr lang="en-US"/>
              <a:t> Hit the high points; avoid the weeds</a:t>
            </a:r>
            <a:endParaRPr/>
          </a:p>
        </p:txBody>
      </p:sp>
      <p:sp>
        <p:nvSpPr>
          <p:cNvPr id="87" name="Google Shape;87;p1: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8: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8: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9: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29: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0: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9: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9: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3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4: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24: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5: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5: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5:notes"/>
          <p:cNvSpPr txBox="1">
            <a:spLocks noGrp="1"/>
          </p:cNvSpPr>
          <p:nvPr>
            <p:ph type="body" idx="1"/>
          </p:nvPr>
        </p:nvSpPr>
        <p:spPr>
          <a:xfrm>
            <a:off x="707708" y="4447461"/>
            <a:ext cx="5661600" cy="42135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234" name="Google Shape;234;p3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7: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3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Clr>
                <a:schemeClr val="dk1"/>
              </a:buClr>
              <a:buSzPts val="1200"/>
              <a:buFont typeface="Arial"/>
              <a:buChar char="•"/>
            </a:pPr>
            <a:r>
              <a:rPr lang="en-US"/>
              <a:t> </a:t>
            </a:r>
            <a:endParaRPr/>
          </a:p>
        </p:txBody>
      </p:sp>
      <p:sp>
        <p:nvSpPr>
          <p:cNvPr id="95" name="Google Shape;95;p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6: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1:notes"/>
          <p:cNvSpPr txBox="1">
            <a:spLocks noGrp="1"/>
          </p:cNvSpPr>
          <p:nvPr>
            <p:ph type="body" idx="1"/>
          </p:nvPr>
        </p:nvSpPr>
        <p:spPr>
          <a:xfrm>
            <a:off x="707707" y="4447461"/>
            <a:ext cx="5661600" cy="4213500"/>
          </a:xfrm>
          <a:prstGeom prst="rect">
            <a:avLst/>
          </a:prstGeom>
          <a:noFill/>
          <a:ln>
            <a:noFill/>
          </a:ln>
        </p:spPr>
        <p:txBody>
          <a:bodyPr spcFirstLastPara="1" wrap="square" lIns="94100" tIns="47050" rIns="94100" bIns="4705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11:notes"/>
          <p:cNvSpPr txBox="1">
            <a:spLocks noGrp="1"/>
          </p:cNvSpPr>
          <p:nvPr>
            <p:ph type="sldNum" idx="12"/>
          </p:nvPr>
        </p:nvSpPr>
        <p:spPr>
          <a:xfrm>
            <a:off x="4008705" y="8893297"/>
            <a:ext cx="3066600" cy="468300"/>
          </a:xfrm>
          <a:prstGeom prst="rect">
            <a:avLst/>
          </a:prstGeom>
          <a:noFill/>
          <a:ln>
            <a:noFill/>
          </a:ln>
        </p:spPr>
        <p:txBody>
          <a:bodyPr spcFirstLastPara="1" wrap="square" lIns="94100" tIns="47050" rIns="94100" bIns="470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3:notes"/>
          <p:cNvSpPr txBox="1">
            <a:spLocks noGrp="1"/>
          </p:cNvSpPr>
          <p:nvPr>
            <p:ph type="body" idx="1"/>
          </p:nvPr>
        </p:nvSpPr>
        <p:spPr>
          <a:xfrm>
            <a:off x="707707" y="4447461"/>
            <a:ext cx="5661600" cy="4213500"/>
          </a:xfrm>
          <a:prstGeom prst="rect">
            <a:avLst/>
          </a:prstGeom>
          <a:noFill/>
          <a:ln>
            <a:noFill/>
          </a:ln>
        </p:spPr>
        <p:txBody>
          <a:bodyPr spcFirstLastPara="1" wrap="square" lIns="94100" tIns="47050" rIns="94100" bIns="4705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3:notes"/>
          <p:cNvSpPr txBox="1">
            <a:spLocks noGrp="1"/>
          </p:cNvSpPr>
          <p:nvPr>
            <p:ph type="sldNum" idx="12"/>
          </p:nvPr>
        </p:nvSpPr>
        <p:spPr>
          <a:xfrm>
            <a:off x="4008705" y="8893297"/>
            <a:ext cx="3066600" cy="468300"/>
          </a:xfrm>
          <a:prstGeom prst="rect">
            <a:avLst/>
          </a:prstGeom>
          <a:noFill/>
          <a:ln>
            <a:noFill/>
          </a:ln>
        </p:spPr>
        <p:txBody>
          <a:bodyPr spcFirstLastPara="1" wrap="square" lIns="94100" tIns="47050" rIns="94100" bIns="470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7: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8: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8: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mailto:alanahn@thegabi.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20040" y="373380"/>
            <a:ext cx="8401050" cy="114681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700" b="1" dirty="0"/>
              <a:t>The Korean Perspective on Belt and Road</a:t>
            </a:r>
            <a:br>
              <a:rPr lang="en-US" sz="3600" b="1" dirty="0"/>
            </a:br>
            <a:r>
              <a:rPr lang="en-US" sz="3200" b="1" dirty="0"/>
              <a:t>From an Energy Security Lens</a:t>
            </a:r>
            <a:br>
              <a:rPr lang="en-US" sz="3240" dirty="0"/>
            </a:br>
            <a:endParaRPr sz="2160" dirty="0"/>
          </a:p>
        </p:txBody>
      </p:sp>
      <p:sp>
        <p:nvSpPr>
          <p:cNvPr id="90" name="Google Shape;90;p13"/>
          <p:cNvSpPr txBox="1"/>
          <p:nvPr/>
        </p:nvSpPr>
        <p:spPr>
          <a:xfrm>
            <a:off x="533400" y="4766310"/>
            <a:ext cx="8077200" cy="16638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Thursday, April 25, 2019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George Mason University (GMU), Center for Energy Science and Policy</a:t>
            </a:r>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3</a:t>
            </a:r>
            <a:r>
              <a:rPr lang="en-US" sz="1800" b="1" i="0" u="none" strike="noStrike" cap="none" baseline="30000">
                <a:solidFill>
                  <a:schemeClr val="dk1"/>
                </a:solidFill>
                <a:latin typeface="Calibri"/>
                <a:ea typeface="Calibri"/>
                <a:cs typeface="Calibri"/>
                <a:sym typeface="Calibri"/>
              </a:rPr>
              <a:t>rd</a:t>
            </a:r>
            <a:r>
              <a:rPr lang="en-US" sz="1800" b="1" i="0" u="none" strike="noStrike" cap="none">
                <a:solidFill>
                  <a:schemeClr val="dk1"/>
                </a:solidFill>
                <a:latin typeface="Calibri"/>
                <a:ea typeface="Calibri"/>
                <a:cs typeface="Calibri"/>
                <a:sym typeface="Calibri"/>
              </a:rPr>
              <a:t> Annual Mason Energy Symposium – China’s Belt and Road Initiative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Alan Ahn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Director of Programs and Communications, Global America Business Institute (GABI)</a:t>
            </a:r>
            <a:endParaRPr sz="1800" b="0" i="0" u="none" strike="noStrike" cap="none">
              <a:solidFill>
                <a:schemeClr val="dk1"/>
              </a:solidFill>
              <a:latin typeface="Calibri"/>
              <a:ea typeface="Calibri"/>
              <a:cs typeface="Calibri"/>
              <a:sym typeface="Calibri"/>
            </a:endParaRPr>
          </a:p>
        </p:txBody>
      </p:sp>
      <p:pic>
        <p:nvPicPr>
          <p:cNvPr id="91" name="Google Shape;91;p13" descr="Photograph showing two men in suits standing in front of alternating South Korean and Chinese flags, suggesting a diplomatic or official meeting. One man gestures toward the other, indicating a formal introduction or invitation in a political or international relations context."/>
          <p:cNvPicPr preferRelativeResize="0"/>
          <p:nvPr/>
        </p:nvPicPr>
        <p:blipFill rotWithShape="1">
          <a:blip r:embed="rId3">
            <a:alphaModFix/>
          </a:blip>
          <a:srcRect/>
          <a:stretch/>
        </p:blipFill>
        <p:spPr>
          <a:xfrm>
            <a:off x="1028701" y="1405890"/>
            <a:ext cx="7083620" cy="33718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idx="4294967295"/>
          </p:nvPr>
        </p:nvSpPr>
        <p:spPr>
          <a:xfrm>
            <a:off x="269825" y="786100"/>
            <a:ext cx="68505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Republic of Korea Electricity Generation Mix</a:t>
            </a:r>
          </a:p>
        </p:txBody>
      </p:sp>
      <p:sp>
        <p:nvSpPr>
          <p:cNvPr id="174" name="Google Shape;174;p22"/>
          <p:cNvSpPr txBox="1"/>
          <p:nvPr/>
        </p:nvSpPr>
        <p:spPr>
          <a:xfrm>
            <a:off x="914400" y="6248400"/>
            <a:ext cx="54102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Source: Korea Electric Power Corporation (KEPCO), 2016 Annual Report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75" name="Google Shape;175;p22" descr="Korea Electric power &#10;39% coal&#10;19% natural gas&#10;6% oil&#10;4% renewables&#10;1% hydroelectricity&#10;31% nuclear"/>
          <p:cNvPicPr preferRelativeResize="0"/>
          <p:nvPr/>
        </p:nvPicPr>
        <p:blipFill rotWithShape="1">
          <a:blip r:embed="rId3">
            <a:alphaModFix/>
          </a:blip>
          <a:srcRect/>
          <a:stretch/>
        </p:blipFill>
        <p:spPr>
          <a:xfrm>
            <a:off x="1066800" y="1771651"/>
            <a:ext cx="5715000" cy="4431818"/>
          </a:xfrm>
          <a:prstGeom prst="rect">
            <a:avLst/>
          </a:prstGeom>
          <a:noFill/>
          <a:ln>
            <a:noFill/>
          </a:ln>
        </p:spPr>
      </p:pic>
      <p:pic>
        <p:nvPicPr>
          <p:cNvPr id="176" name="Google Shape;176;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271300" y="627974"/>
            <a:ext cx="1263100" cy="843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idx="4294967295"/>
          </p:nvPr>
        </p:nvSpPr>
        <p:spPr>
          <a:xfrm>
            <a:off x="303075" y="469350"/>
            <a:ext cx="57375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Korea’s Current Energy Dilemmas</a:t>
            </a:r>
          </a:p>
        </p:txBody>
      </p:sp>
      <p:pic>
        <p:nvPicPr>
          <p:cNvPr id="183" name="Google Shape;183;p23" descr="Side-by-side photograph comparison shows a cityscape with a tower on a hill under heavy smog on left and clear blue sky on right. Contrast highlights air pollution impact, with hazy gray tones on left and vibrant colors with visible details on right."/>
          <p:cNvPicPr preferRelativeResize="0"/>
          <p:nvPr/>
        </p:nvPicPr>
        <p:blipFill rotWithShape="1">
          <a:blip r:embed="rId3">
            <a:alphaModFix/>
          </a:blip>
          <a:srcRect/>
          <a:stretch/>
        </p:blipFill>
        <p:spPr>
          <a:xfrm>
            <a:off x="303025" y="1031775"/>
            <a:ext cx="5737601" cy="2483000"/>
          </a:xfrm>
          <a:prstGeom prst="rect">
            <a:avLst/>
          </a:prstGeom>
          <a:noFill/>
          <a:ln>
            <a:noFill/>
          </a:ln>
        </p:spPr>
      </p:pic>
      <p:sp>
        <p:nvSpPr>
          <p:cNvPr id="184" name="Google Shape;184;p23"/>
          <p:cNvSpPr txBox="1"/>
          <p:nvPr/>
        </p:nvSpPr>
        <p:spPr>
          <a:xfrm>
            <a:off x="388570" y="3514780"/>
            <a:ext cx="55665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1" u="none" strike="noStrike" cap="none">
                <a:solidFill>
                  <a:srgbClr val="000000"/>
                </a:solidFill>
                <a:latin typeface="Arial"/>
                <a:ea typeface="Arial"/>
                <a:cs typeface="Arial"/>
                <a:sym typeface="Arial"/>
              </a:rPr>
              <a:t>Worsening air quality issues throughout Korea</a:t>
            </a:r>
            <a:endParaRPr sz="1200" b="0" i="1" u="none" strike="noStrike" cap="none">
              <a:solidFill>
                <a:srgbClr val="000000"/>
              </a:solidFill>
              <a:latin typeface="Arial"/>
              <a:ea typeface="Arial"/>
              <a:cs typeface="Arial"/>
              <a:sym typeface="Arial"/>
            </a:endParaRPr>
          </a:p>
        </p:txBody>
      </p:sp>
      <p:pic>
        <p:nvPicPr>
          <p:cNvPr id="186" name="Google Shape;186;p23" descr="Photograph of a public announcement event at Kori Nuclear Power Plant, featuring a speaker at a podium with a large blue and white backdrop displaying Korean text and logos. The backdrop includes the plant name and slogans emphasizing safety, with the nuclear reactor building visible in the background, highlighting the context of nuclear energy and plant operations."/>
          <p:cNvPicPr preferRelativeResize="0"/>
          <p:nvPr/>
        </p:nvPicPr>
        <p:blipFill>
          <a:blip r:embed="rId4">
            <a:alphaModFix/>
          </a:blip>
          <a:stretch>
            <a:fillRect/>
          </a:stretch>
        </p:blipFill>
        <p:spPr>
          <a:xfrm>
            <a:off x="1067825" y="3791676"/>
            <a:ext cx="4208026" cy="2402600"/>
          </a:xfrm>
          <a:prstGeom prst="rect">
            <a:avLst/>
          </a:prstGeom>
          <a:noFill/>
          <a:ln>
            <a:noFill/>
          </a:ln>
        </p:spPr>
      </p:pic>
      <p:sp>
        <p:nvSpPr>
          <p:cNvPr id="187" name="Google Shape;187;p23"/>
          <p:cNvSpPr txBox="1"/>
          <p:nvPr/>
        </p:nvSpPr>
        <p:spPr>
          <a:xfrm>
            <a:off x="1049300" y="6175550"/>
            <a:ext cx="4328400" cy="37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1200" i="1">
                <a:solidFill>
                  <a:schemeClr val="dk1"/>
                </a:solidFill>
              </a:rPr>
              <a:t>President Moon Jae-In at the permanent shutdown of Kori-1</a:t>
            </a:r>
            <a:endParaRPr>
              <a:latin typeface="Calibri"/>
              <a:ea typeface="Calibri"/>
              <a:cs typeface="Calibri"/>
              <a:sym typeface="Calibri"/>
            </a:endParaRPr>
          </a:p>
        </p:txBody>
      </p:sp>
      <p:sp>
        <p:nvSpPr>
          <p:cNvPr id="185" name="Google Shape;185;p23"/>
          <p:cNvSpPr txBox="1"/>
          <p:nvPr/>
        </p:nvSpPr>
        <p:spPr>
          <a:xfrm>
            <a:off x="6206500" y="872775"/>
            <a:ext cx="2754600" cy="588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1"/>
              <a:t>Underpinnings of Korea’s traditional energy strategies are being challenged</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b="1"/>
              <a:t>GROWING ENVIRONMENTAL IMPERATIVES</a:t>
            </a:r>
            <a:endParaRPr/>
          </a:p>
          <a:p>
            <a:pPr marL="0" marR="0" lvl="0" indent="-88900" algn="l" rtl="0">
              <a:lnSpc>
                <a:spcPct val="100000"/>
              </a:lnSpc>
              <a:spcBef>
                <a:spcPts val="0"/>
              </a:spcBef>
              <a:spcAft>
                <a:spcPts val="0"/>
              </a:spcAft>
              <a:buClr>
                <a:srgbClr val="000000"/>
              </a:buClr>
              <a:buSzPts val="1400"/>
              <a:buFont typeface="Arial"/>
              <a:buChar char="-"/>
            </a:pPr>
            <a:r>
              <a:rPr lang="en-US"/>
              <a:t> </a:t>
            </a:r>
            <a:r>
              <a:rPr lang="en-US" sz="1400" b="0" i="0" u="none" strike="noStrike" cap="none">
                <a:solidFill>
                  <a:srgbClr val="000000"/>
                </a:solidFill>
                <a:latin typeface="Arial"/>
                <a:ea typeface="Arial"/>
                <a:cs typeface="Arial"/>
                <a:sym typeface="Arial"/>
              </a:rPr>
              <a:t>Fine dust and particulate emission issues are major societal and health problems</a:t>
            </a:r>
            <a:endParaRPr/>
          </a:p>
          <a:p>
            <a:pPr marL="0" marR="0" lvl="0" indent="-889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Korea must demonstrate leadership in international climate change mitigation efforts by reducing its carbon emissions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Font typeface="Arial"/>
              <a:buNone/>
            </a:pPr>
            <a:r>
              <a:rPr lang="en-US" b="1">
                <a:solidFill>
                  <a:schemeClr val="dk1"/>
                </a:solidFill>
              </a:rPr>
              <a:t>ONGOING SOCIETAL DEBATES ABOUT NUCLEAR</a:t>
            </a:r>
            <a:endParaRPr>
              <a:solidFill>
                <a:schemeClr val="dk1"/>
              </a:solidFill>
            </a:endParaRPr>
          </a:p>
          <a:p>
            <a:pPr marL="0" lvl="0" indent="-88900" algn="l" rtl="0">
              <a:spcBef>
                <a:spcPts val="0"/>
              </a:spcBef>
              <a:spcAft>
                <a:spcPts val="0"/>
              </a:spcAft>
              <a:buClr>
                <a:schemeClr val="dk1"/>
              </a:buClr>
              <a:buSzPts val="1400"/>
              <a:buChar char="-"/>
            </a:pPr>
            <a:r>
              <a:rPr lang="en-US">
                <a:solidFill>
                  <a:schemeClr val="dk1"/>
                </a:solidFill>
              </a:rPr>
              <a:t> The Fukushima accident in Japan and a number of domestic incidents have affected public perception</a:t>
            </a:r>
            <a:endParaRPr>
              <a:solidFill>
                <a:schemeClr val="dk1"/>
              </a:solidFill>
            </a:endParaRPr>
          </a:p>
          <a:p>
            <a:pPr marL="0" lvl="0" indent="-88900" algn="l" rtl="0">
              <a:spcBef>
                <a:spcPts val="0"/>
              </a:spcBef>
              <a:spcAft>
                <a:spcPts val="0"/>
              </a:spcAft>
              <a:buClr>
                <a:schemeClr val="dk1"/>
              </a:buClr>
              <a:buSzPts val="1400"/>
              <a:buChar char="-"/>
            </a:pPr>
            <a:r>
              <a:rPr lang="en-US">
                <a:solidFill>
                  <a:schemeClr val="dk1"/>
                </a:solidFill>
              </a:rPr>
              <a:t> Citizens commission supported both continuation of nuclear construction and long-term reductions in nuclear energy</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381000" y="838200"/>
            <a:ext cx="8534400"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u="sng"/>
              <a:t>Challenges for Renewable Energy Deployment in Korea</a:t>
            </a:r>
            <a:endParaRPr sz="2800" b="1" u="sng"/>
          </a:p>
        </p:txBody>
      </p:sp>
      <p:pic>
        <p:nvPicPr>
          <p:cNvPr id="193" name="Google Shape;193;p24" descr="A 3D map visualization showing Great Smoky Mountain National Park outlined in green with numerous white wind turbines scattered across the terrain, representing wind energy capacity equivalent to one nuclear power plant. The map includes a labeled location marker for Cherokee, highlighting renewable energy potential in the region."/>
          <p:cNvPicPr preferRelativeResize="0"/>
          <p:nvPr/>
        </p:nvPicPr>
        <p:blipFill rotWithShape="1">
          <a:blip r:embed="rId3">
            <a:alphaModFix/>
          </a:blip>
          <a:srcRect/>
          <a:stretch/>
        </p:blipFill>
        <p:spPr>
          <a:xfrm>
            <a:off x="228600" y="1600200"/>
            <a:ext cx="8686800" cy="4495800"/>
          </a:xfrm>
          <a:prstGeom prst="rect">
            <a:avLst/>
          </a:prstGeom>
          <a:noFill/>
          <a:ln>
            <a:noFill/>
          </a:ln>
        </p:spPr>
      </p:pic>
      <p:sp>
        <p:nvSpPr>
          <p:cNvPr id="194" name="Google Shape;194;p24"/>
          <p:cNvSpPr txBox="1"/>
          <p:nvPr/>
        </p:nvSpPr>
        <p:spPr>
          <a:xfrm>
            <a:off x="228600" y="6172200"/>
            <a:ext cx="66294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Source: Screenshot from </a:t>
            </a:r>
            <a:r>
              <a:rPr lang="en-US" sz="1600" b="0" i="1" u="none" strike="noStrike" cap="none">
                <a:solidFill>
                  <a:schemeClr val="dk1"/>
                </a:solidFill>
                <a:latin typeface="Calibri"/>
                <a:ea typeface="Calibri"/>
                <a:cs typeface="Calibri"/>
                <a:sym typeface="Calibri"/>
              </a:rPr>
              <a:t>Powering America</a:t>
            </a:r>
            <a:r>
              <a:rPr lang="en-US" sz="1600" b="0" i="0" u="none" strike="noStrike" cap="none">
                <a:solidFill>
                  <a:schemeClr val="dk1"/>
                </a:solidFill>
                <a:latin typeface="Calibri"/>
                <a:ea typeface="Calibri"/>
                <a:cs typeface="Calibri"/>
                <a:sym typeface="Calibri"/>
              </a:rPr>
              <a:t>, The Heritage Foundation</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457200" y="988150"/>
            <a:ext cx="63072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Benefits of Potential Regional Integration</a:t>
            </a:r>
          </a:p>
        </p:txBody>
      </p:sp>
      <p:pic>
        <p:nvPicPr>
          <p:cNvPr id="201" name="Google Shape;201;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91400" y="753113"/>
            <a:ext cx="1143000" cy="763685"/>
          </a:xfrm>
          <a:prstGeom prst="rect">
            <a:avLst/>
          </a:prstGeom>
          <a:noFill/>
          <a:ln>
            <a:noFill/>
          </a:ln>
        </p:spPr>
      </p:pic>
      <p:pic>
        <p:nvPicPr>
          <p:cNvPr id="204" name="Google Shape;204;p25" descr="Map illustrating Asian Super Grid Phase 3, showing planned electrical transmission routes spanning 36,000 kilometers across major cities including Beijing, Shanghai, Tokyo, Seoul, and Singapore. Key components include red lines representing power connections and highlighted regions like Gobi Desert, emphasizing integration of renewable energy sources across East and South Asia."/>
          <p:cNvPicPr preferRelativeResize="0"/>
          <p:nvPr/>
        </p:nvPicPr>
        <p:blipFill rotWithShape="1">
          <a:blip r:embed="rId4">
            <a:alphaModFix/>
          </a:blip>
          <a:srcRect/>
          <a:stretch/>
        </p:blipFill>
        <p:spPr>
          <a:xfrm>
            <a:off x="457200" y="1677625"/>
            <a:ext cx="3962400" cy="4213175"/>
          </a:xfrm>
          <a:prstGeom prst="rect">
            <a:avLst/>
          </a:prstGeom>
          <a:noFill/>
          <a:ln>
            <a:noFill/>
          </a:ln>
        </p:spPr>
      </p:pic>
      <p:sp>
        <p:nvSpPr>
          <p:cNvPr id="205" name="Google Shape;205;p25"/>
          <p:cNvSpPr txBox="1"/>
          <p:nvPr/>
        </p:nvSpPr>
        <p:spPr>
          <a:xfrm>
            <a:off x="505925" y="5894475"/>
            <a:ext cx="3822600" cy="4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1200" i="1">
                <a:solidFill>
                  <a:schemeClr val="dk1"/>
                </a:solidFill>
              </a:rPr>
              <a:t>Asian Super Grid (ASG) Proposal</a:t>
            </a:r>
            <a:endParaRPr>
              <a:solidFill>
                <a:schemeClr val="dk1"/>
              </a:solidFill>
            </a:endParaRPr>
          </a:p>
          <a:p>
            <a:pPr marL="0" lvl="0" indent="0" algn="ctr" rtl="0">
              <a:spcBef>
                <a:spcPts val="0"/>
              </a:spcBef>
              <a:spcAft>
                <a:spcPts val="0"/>
              </a:spcAft>
              <a:buClr>
                <a:schemeClr val="dk1"/>
              </a:buClr>
              <a:buFont typeface="Arial"/>
              <a:buNone/>
            </a:pPr>
            <a:r>
              <a:rPr lang="en-US" sz="1050">
                <a:solidFill>
                  <a:schemeClr val="dk1"/>
                </a:solidFill>
              </a:rPr>
              <a:t>Renewable Energy Institute (REI) map</a:t>
            </a:r>
            <a:endParaRPr sz="1050">
              <a:solidFill>
                <a:schemeClr val="dk1"/>
              </a:solidFill>
            </a:endParaRPr>
          </a:p>
          <a:p>
            <a:pPr marL="0" lvl="0" indent="0" algn="ctr" rtl="0">
              <a:spcBef>
                <a:spcPts val="0"/>
              </a:spcBef>
              <a:spcAft>
                <a:spcPts val="0"/>
              </a:spcAft>
              <a:buNone/>
            </a:pPr>
            <a:endParaRPr>
              <a:latin typeface="Calibri"/>
              <a:ea typeface="Calibri"/>
              <a:cs typeface="Calibri"/>
              <a:sym typeface="Calibri"/>
            </a:endParaRPr>
          </a:p>
        </p:txBody>
      </p:sp>
      <p:pic>
        <p:nvPicPr>
          <p:cNvPr id="203" name="Google Shape;203;p25" descr="Map showing gas pipeline network from Russia to neighboring countries, highlighting operating pipelines in solid red and under construction or planned pipelines in dashed red. Gas fields are marked with yellow icons, with key locations including Yakutsk, Irkutsk, Blagoveschensk, Khabarovsk, Sakhalin, Vladivostok, Seoul, and connections extending to North Korea, South Korea, China, Mongolia, and Japan."/>
          <p:cNvPicPr preferRelativeResize="0"/>
          <p:nvPr/>
        </p:nvPicPr>
        <p:blipFill rotWithShape="1">
          <a:blip r:embed="rId5">
            <a:alphaModFix/>
          </a:blip>
          <a:srcRect/>
          <a:stretch/>
        </p:blipFill>
        <p:spPr>
          <a:xfrm>
            <a:off x="4572000" y="1676400"/>
            <a:ext cx="3962400" cy="4213175"/>
          </a:xfrm>
          <a:prstGeom prst="rect">
            <a:avLst/>
          </a:prstGeom>
          <a:noFill/>
          <a:ln>
            <a:noFill/>
          </a:ln>
        </p:spPr>
      </p:pic>
      <p:sp>
        <p:nvSpPr>
          <p:cNvPr id="202" name="Google Shape;202;p25"/>
          <p:cNvSpPr/>
          <p:nvPr/>
        </p:nvSpPr>
        <p:spPr>
          <a:xfrm>
            <a:off x="4572000" y="5892025"/>
            <a:ext cx="3962400" cy="36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1200" i="1">
                <a:solidFill>
                  <a:schemeClr val="dk1"/>
                </a:solidFill>
              </a:rPr>
              <a:t>Russian Trans-Korean Gas Pipeline Proposal</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419100" y="407225"/>
            <a:ext cx="8229600" cy="762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Clr>
                <a:schemeClr val="dk1"/>
              </a:buClr>
              <a:buSzPts val="2800"/>
              <a:buFont typeface="Arial"/>
              <a:buNone/>
            </a:pPr>
            <a:r>
              <a:rPr lang="en-US" sz="2800" b="1" u="sng" dirty="0"/>
              <a:t>Benefits of Potential Regional Integration</a:t>
            </a:r>
            <a:endParaRPr sz="2800" b="1" dirty="0"/>
          </a:p>
        </p:txBody>
      </p:sp>
      <p:sp>
        <p:nvSpPr>
          <p:cNvPr id="211" name="Google Shape;211;p26"/>
          <p:cNvSpPr txBox="1"/>
          <p:nvPr/>
        </p:nvSpPr>
        <p:spPr>
          <a:xfrm>
            <a:off x="1143000" y="998100"/>
            <a:ext cx="67818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1">
                <a:solidFill>
                  <a:schemeClr val="dk1"/>
                </a:solidFill>
                <a:latin typeface="Calibri"/>
                <a:ea typeface="Calibri"/>
                <a:cs typeface="Calibri"/>
                <a:sym typeface="Calibri"/>
              </a:rPr>
              <a:t>Solar Energy Potential in Asia</a:t>
            </a:r>
            <a:endParaRPr sz="2000" b="0" i="1" strike="noStrike" cap="none">
              <a:solidFill>
                <a:schemeClr val="dk1"/>
              </a:solidFill>
              <a:latin typeface="Calibri"/>
              <a:ea typeface="Calibri"/>
              <a:cs typeface="Calibri"/>
              <a:sym typeface="Calibri"/>
            </a:endParaRPr>
          </a:p>
        </p:txBody>
      </p:sp>
      <p:pic>
        <p:nvPicPr>
          <p:cNvPr id="212" name="Google Shape;212;p26" descr="Choropleth map showing direct normal solar radiation levels across selected Asian countries, with color gradients from dark red indicating highest radiation (&gt;9 kWh/m²/day) to brown indicating lowest (&lt;2 kWh/m²/day). Notable high radiation areas include northwestern India and surrounding regions, while central China shows significantly lower radiation, highlighting regional solar energy potential variations."/>
          <p:cNvPicPr preferRelativeResize="0"/>
          <p:nvPr/>
        </p:nvPicPr>
        <p:blipFill rotWithShape="1">
          <a:blip r:embed="rId3">
            <a:alphaModFix/>
          </a:blip>
          <a:srcRect/>
          <a:stretch/>
        </p:blipFill>
        <p:spPr>
          <a:xfrm>
            <a:off x="304800" y="1491100"/>
            <a:ext cx="8458199" cy="4909702"/>
          </a:xfrm>
          <a:prstGeom prst="rect">
            <a:avLst/>
          </a:prstGeom>
          <a:noFill/>
          <a:ln>
            <a:noFill/>
          </a:ln>
        </p:spPr>
      </p:pic>
      <p:sp>
        <p:nvSpPr>
          <p:cNvPr id="213" name="Google Shape;213;p26"/>
          <p:cNvSpPr txBox="1"/>
          <p:nvPr/>
        </p:nvSpPr>
        <p:spPr>
          <a:xfrm>
            <a:off x="457200" y="6400800"/>
            <a:ext cx="5029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Source: National Renewable Energy Laboratory (NREL)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idx="4294967295"/>
          </p:nvPr>
        </p:nvSpPr>
        <p:spPr>
          <a:xfrm>
            <a:off x="457200" y="392250"/>
            <a:ext cx="81534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3600" b="1" i="0" u="sng" strike="noStrike" kern="0" cap="none" spc="0" normalizeH="0" baseline="0" noProof="0" dirty="0">
                <a:ln>
                  <a:noFill/>
                </a:ln>
                <a:solidFill>
                  <a:schemeClr val="dk1"/>
                </a:solidFill>
                <a:effectLst/>
                <a:uLnTx/>
                <a:uFillTx/>
                <a:latin typeface="Calibri"/>
                <a:ea typeface="Calibri"/>
                <a:cs typeface="Calibri"/>
                <a:sym typeface="Calibri"/>
              </a:rPr>
              <a:t>The Lure of Belt and Road</a:t>
            </a:r>
            <a:r>
              <a:rPr kumimoji="0" lang="en-US" sz="2800" b="0" i="0" u="sng" strike="noStrike" kern="0" cap="none" spc="0" normalizeH="0" baseline="0" noProof="0" dirty="0">
                <a:ln>
                  <a:noFill/>
                </a:ln>
                <a:solidFill>
                  <a:schemeClr val="dk1"/>
                </a:solidFill>
                <a:effectLst/>
                <a:uLnTx/>
                <a:uFillTx/>
                <a:latin typeface="Calibri"/>
                <a:ea typeface="Calibri"/>
                <a:cs typeface="Calibri"/>
                <a:sym typeface="Calibri"/>
              </a:rPr>
              <a:t> </a:t>
            </a:r>
          </a:p>
        </p:txBody>
      </p:sp>
      <p:pic>
        <p:nvPicPr>
          <p:cNvPr id="220" name="Google Shape;220;p27" descr="Map showing major rail corridors connecting Rotterdam in the Netherlands to Busan in Korea, highlighting TSR (Trans-Siberian Railway), TCR (Trans-China Railway), TMB (Trans-Mongolian Railway), and TKR (Trans-Korean Railway) routes. Key cities such as Moscow, Beijing, Ulan Bator, Pyongyang, and Seoul are labeled, with each rail line color-coded for clarity: TSR in blue, TCR in purple, TMB in green, and TKR in light blue."/>
          <p:cNvPicPr preferRelativeResize="0"/>
          <p:nvPr/>
        </p:nvPicPr>
        <p:blipFill>
          <a:blip r:embed="rId3">
            <a:alphaModFix/>
          </a:blip>
          <a:stretch>
            <a:fillRect/>
          </a:stretch>
        </p:blipFill>
        <p:spPr>
          <a:xfrm>
            <a:off x="394750" y="3560175"/>
            <a:ext cx="8354501" cy="2894925"/>
          </a:xfrm>
          <a:prstGeom prst="rect">
            <a:avLst/>
          </a:prstGeom>
          <a:noFill/>
          <a:ln>
            <a:noFill/>
          </a:ln>
        </p:spPr>
      </p:pic>
      <p:sp>
        <p:nvSpPr>
          <p:cNvPr id="221" name="Google Shape;221;p27">
            <a:extLst>
              <a:ext uri="{C183D7F6-B498-43B3-948B-1728B52AA6E4}">
                <adec:decorative xmlns:adec="http://schemas.microsoft.com/office/drawing/2017/decorative" val="1"/>
              </a:ext>
            </a:extLst>
          </p:cNvPr>
          <p:cNvSpPr txBox="1"/>
          <p:nvPr/>
        </p:nvSpPr>
        <p:spPr>
          <a:xfrm>
            <a:off x="693300" y="4459575"/>
            <a:ext cx="3747600" cy="3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2" name="Google Shape;222;p27"/>
          <p:cNvSpPr txBox="1"/>
          <p:nvPr/>
        </p:nvSpPr>
        <p:spPr>
          <a:xfrm>
            <a:off x="6651900" y="6342675"/>
            <a:ext cx="1958700" cy="2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latin typeface="Calibri"/>
                <a:ea typeface="Calibri"/>
                <a:cs typeface="Calibri"/>
                <a:sym typeface="Calibri"/>
              </a:rPr>
              <a:t>Source: itrailnews.co.kr</a:t>
            </a:r>
            <a:endParaRPr sz="1200" i="1">
              <a:latin typeface="Calibri"/>
              <a:ea typeface="Calibri"/>
              <a:cs typeface="Calibri"/>
              <a:sym typeface="Calibri"/>
            </a:endParaRPr>
          </a:p>
        </p:txBody>
      </p:sp>
      <p:sp>
        <p:nvSpPr>
          <p:cNvPr id="223" name="Google Shape;223;p27"/>
          <p:cNvSpPr txBox="1"/>
          <p:nvPr/>
        </p:nvSpPr>
        <p:spPr>
          <a:xfrm>
            <a:off x="375300" y="974350"/>
            <a:ext cx="8393400" cy="2267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000" b="1" i="1">
                <a:latin typeface="Calibri"/>
                <a:ea typeface="Calibri"/>
                <a:cs typeface="Calibri"/>
                <a:sym typeface="Calibri"/>
              </a:rPr>
              <a:t>In theory, buildout of infrastructure (road, rail, grid, pipeline) connecting the Eurasian landmass facilitates Korea’s access to the more abundant energy resources (renewables, oil, gas) of the continent</a:t>
            </a:r>
            <a:endParaRPr sz="3000" b="1" i="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title" idx="4294967295"/>
          </p:nvPr>
        </p:nvSpPr>
        <p:spPr>
          <a:xfrm>
            <a:off x="495300" y="617100"/>
            <a:ext cx="81534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Concerns about Growing Chinese Leverage over Korea</a:t>
            </a:r>
            <a:endParaRPr kumimoji="0" lang="en-US" sz="2800" b="0" i="0" u="sng"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30" name="Google Shape;230;p28"/>
          <p:cNvSpPr/>
          <p:nvPr/>
        </p:nvSpPr>
        <p:spPr>
          <a:xfrm>
            <a:off x="332825" y="5867400"/>
            <a:ext cx="84552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a:solidFill>
                  <a:schemeClr val="dk1"/>
                </a:solidFill>
                <a:latin typeface="Calibri"/>
                <a:ea typeface="Calibri"/>
                <a:cs typeface="Calibri"/>
                <a:sym typeface="Calibri"/>
              </a:rPr>
              <a:t>Terminal High Altitude Area Defense (THAAD)</a:t>
            </a:r>
            <a:endParaRPr sz="1800" i="0" u="none" strike="noStrike" cap="none">
              <a:solidFill>
                <a:schemeClr val="dk1"/>
              </a:solidFill>
              <a:latin typeface="Calibri"/>
              <a:ea typeface="Calibri"/>
              <a:cs typeface="Calibri"/>
              <a:sym typeface="Calibri"/>
            </a:endParaRPr>
          </a:p>
        </p:txBody>
      </p:sp>
      <p:pic>
        <p:nvPicPr>
          <p:cNvPr id="231" name="Google Shape;231;p28" descr="Photograph showing a missile launcher vehicle firing a missile, with bright flames and smoke emanating from the launch site. The scene includes a clear sky, concrete structures, and communication towers in the background, highlighting a military testing or defense operation."/>
          <p:cNvPicPr preferRelativeResize="0"/>
          <p:nvPr/>
        </p:nvPicPr>
        <p:blipFill>
          <a:blip r:embed="rId3">
            <a:alphaModFix/>
          </a:blip>
          <a:stretch>
            <a:fillRect/>
          </a:stretch>
        </p:blipFill>
        <p:spPr>
          <a:xfrm>
            <a:off x="332900" y="1190475"/>
            <a:ext cx="8455076" cy="4676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272430" y="707253"/>
            <a:ext cx="6572100" cy="61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sz="3600" b="1" u="sng" dirty="0"/>
              <a:t>The North Korea Question</a:t>
            </a:r>
            <a:endParaRPr sz="3600" b="1" u="sng" dirty="0"/>
          </a:p>
        </p:txBody>
      </p:sp>
      <p:pic>
        <p:nvPicPr>
          <p:cNvPr id="239" name="Google Shape;239;p29" descr="satelite view of north korea"/>
          <p:cNvPicPr preferRelativeResize="0"/>
          <p:nvPr/>
        </p:nvPicPr>
        <p:blipFill>
          <a:blip r:embed="rId3">
            <a:alphaModFix/>
          </a:blip>
          <a:stretch>
            <a:fillRect/>
          </a:stretch>
        </p:blipFill>
        <p:spPr>
          <a:xfrm>
            <a:off x="433450" y="1600200"/>
            <a:ext cx="4466150" cy="4949100"/>
          </a:xfrm>
          <a:prstGeom prst="rect">
            <a:avLst/>
          </a:prstGeom>
          <a:noFill/>
          <a:ln>
            <a:noFill/>
          </a:ln>
        </p:spPr>
      </p:pic>
      <p:sp>
        <p:nvSpPr>
          <p:cNvPr id="237" name="Google Shape;237;p29"/>
          <p:cNvSpPr txBox="1">
            <a:spLocks noGrp="1"/>
          </p:cNvSpPr>
          <p:nvPr>
            <p:ph type="body" idx="1"/>
          </p:nvPr>
        </p:nvSpPr>
        <p:spPr>
          <a:xfrm>
            <a:off x="4899598" y="1600200"/>
            <a:ext cx="3901500" cy="4949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US" sz="2800" b="1" i="1"/>
              <a:t>Arguably, the pivotal factor affecting Korea and Belt &amp; Road</a:t>
            </a:r>
            <a:endParaRPr sz="2800" b="1" i="1"/>
          </a:p>
          <a:p>
            <a:pPr marL="0" lvl="0" indent="0" algn="l" rtl="0">
              <a:lnSpc>
                <a:spcPct val="100000"/>
              </a:lnSpc>
              <a:spcBef>
                <a:spcPts val="360"/>
              </a:spcBef>
              <a:spcAft>
                <a:spcPts val="0"/>
              </a:spcAft>
              <a:buNone/>
            </a:pPr>
            <a:endParaRPr sz="2800" b="1" i="1"/>
          </a:p>
          <a:p>
            <a:pPr marL="457200" lvl="0" indent="-381000" algn="l" rtl="0">
              <a:lnSpc>
                <a:spcPct val="100000"/>
              </a:lnSpc>
              <a:spcBef>
                <a:spcPts val="360"/>
              </a:spcBef>
              <a:spcAft>
                <a:spcPts val="0"/>
              </a:spcAft>
              <a:buClr>
                <a:schemeClr val="dk1"/>
              </a:buClr>
              <a:buSzPts val="2400"/>
              <a:buChar char="•"/>
            </a:pPr>
            <a:r>
              <a:rPr lang="en-US" sz="2400"/>
              <a:t>Decrepit state of DPRK infrastructure</a:t>
            </a:r>
            <a:endParaRPr sz="2400"/>
          </a:p>
          <a:p>
            <a:pPr marL="457200" lvl="0" indent="-381000" algn="l" rtl="0">
              <a:lnSpc>
                <a:spcPct val="100000"/>
              </a:lnSpc>
              <a:spcBef>
                <a:spcPts val="360"/>
              </a:spcBef>
              <a:spcAft>
                <a:spcPts val="0"/>
              </a:spcAft>
              <a:buSzPts val="2400"/>
              <a:buChar char="•"/>
            </a:pPr>
            <a:r>
              <a:rPr lang="en-US" sz="2400"/>
              <a:t>Uncertainties in Inter-Korean relations</a:t>
            </a:r>
            <a:endParaRPr sz="2400"/>
          </a:p>
          <a:p>
            <a:pPr marL="457200" lvl="0" indent="-381000" algn="l" rtl="0">
              <a:lnSpc>
                <a:spcPct val="100000"/>
              </a:lnSpc>
              <a:spcBef>
                <a:spcPts val="360"/>
              </a:spcBef>
              <a:spcAft>
                <a:spcPts val="0"/>
              </a:spcAft>
              <a:buClr>
                <a:schemeClr val="dk1"/>
              </a:buClr>
              <a:buSzPts val="2400"/>
              <a:buChar char="•"/>
            </a:pPr>
            <a:r>
              <a:rPr lang="en-US" sz="2400"/>
              <a:t>Contrasting ROK-PRC long-term visions for the Korean Peninsula</a:t>
            </a:r>
            <a:endParaRPr sz="2400"/>
          </a:p>
        </p:txBody>
      </p:sp>
      <p:pic>
        <p:nvPicPr>
          <p:cNvPr id="238" name="Google Shape;238;p29" descr="north korean flag"/>
          <p:cNvPicPr preferRelativeResize="0"/>
          <p:nvPr/>
        </p:nvPicPr>
        <p:blipFill rotWithShape="1">
          <a:blip r:embed="rId4">
            <a:alphaModFix/>
          </a:blip>
          <a:srcRect/>
          <a:stretch/>
        </p:blipFill>
        <p:spPr>
          <a:xfrm>
            <a:off x="7317075" y="695908"/>
            <a:ext cx="1280160" cy="6400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idx="4294967295"/>
          </p:nvPr>
        </p:nvSpPr>
        <p:spPr>
          <a:xfrm>
            <a:off x="533400" y="1600200"/>
            <a:ext cx="8153400" cy="1828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742950" marR="0" lvl="0" indent="-742950" algn="ctr" defTabSz="914400" rtl="0" eaLnBrk="1" fontAlgn="auto" latinLnBrk="0" hangingPunct="1">
              <a:lnSpc>
                <a:spcPct val="100000"/>
              </a:lnSpc>
              <a:spcBef>
                <a:spcPts val="0"/>
              </a:spcBef>
              <a:spcAft>
                <a:spcPts val="0"/>
              </a:spcAft>
              <a:buClr>
                <a:schemeClr val="dk1"/>
              </a:buClr>
              <a:buSzPts val="2900"/>
              <a:buFont typeface="Arial"/>
              <a:buNone/>
              <a:tabLst/>
              <a:defRPr/>
            </a:pPr>
            <a:endParaRPr kumimoji="0" lang="en-US" sz="29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742950" marR="0" lvl="0" indent="-742950" algn="ctr" defTabSz="914400" rtl="0" eaLnBrk="1" fontAlgn="auto" latinLnBrk="0" hangingPunct="1">
              <a:lnSpc>
                <a:spcPct val="100000"/>
              </a:lnSpc>
              <a:spcBef>
                <a:spcPts val="1200"/>
              </a:spcBef>
              <a:spcAft>
                <a:spcPts val="0"/>
              </a:spcAft>
              <a:buClr>
                <a:schemeClr val="dk1"/>
              </a:buClr>
              <a:buSzPts val="6000"/>
              <a:buFont typeface="Arial"/>
              <a:buNone/>
              <a:tabLst/>
              <a:defRPr/>
            </a:pPr>
            <a:r>
              <a:rPr kumimoji="0" lang="en-US" sz="6000" b="1" i="1" u="none" strike="noStrike" kern="0" cap="none" spc="0" normalizeH="0" baseline="0" noProof="0" dirty="0">
                <a:ln>
                  <a:noFill/>
                </a:ln>
                <a:solidFill>
                  <a:schemeClr val="dk1"/>
                </a:solidFill>
                <a:effectLst/>
                <a:uLnTx/>
                <a:uFillTx/>
                <a:latin typeface="Calibri"/>
                <a:ea typeface="Calibri"/>
                <a:cs typeface="Calibri"/>
                <a:sym typeface="Calibri"/>
              </a:rPr>
              <a:t>THANK YOU!</a:t>
            </a: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45" name="Google Shape;245;p30"/>
          <p:cNvSpPr txBox="1"/>
          <p:nvPr/>
        </p:nvSpPr>
        <p:spPr>
          <a:xfrm>
            <a:off x="381000" y="3810000"/>
            <a:ext cx="8458200" cy="233910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Alan Ahn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Director of Programs and Communications, GABI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E-mail: </a:t>
            </a:r>
            <a:r>
              <a:rPr lang="en-US" sz="3200" b="0" i="0" u="sng" strike="noStrike" cap="none">
                <a:solidFill>
                  <a:schemeClr val="hlink"/>
                </a:solidFill>
                <a:latin typeface="Calibri"/>
                <a:ea typeface="Calibri"/>
                <a:cs typeface="Calibri"/>
                <a:sym typeface="Calibri"/>
                <a:hlinkClick r:id="rId3"/>
              </a:rPr>
              <a:t>alanahn@thegabi.com</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Office: 202-499-7978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195" y="405010"/>
            <a:ext cx="82296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610"/>
              <a:buFont typeface="Calibri"/>
              <a:buNone/>
            </a:pPr>
            <a:r>
              <a:rPr lang="en-US" sz="2610" b="1"/>
              <a:t>Overview of the Global America Business Institute (GABI)</a:t>
            </a:r>
            <a:endParaRPr sz="2610" b="1"/>
          </a:p>
        </p:txBody>
      </p:sp>
      <p:sp>
        <p:nvSpPr>
          <p:cNvPr id="98" name="Google Shape;98;p14"/>
          <p:cNvSpPr txBox="1">
            <a:spLocks noGrp="1"/>
          </p:cNvSpPr>
          <p:nvPr>
            <p:ph type="body" idx="1"/>
          </p:nvPr>
        </p:nvSpPr>
        <p:spPr>
          <a:xfrm>
            <a:off x="457200" y="1090810"/>
            <a:ext cx="8229600" cy="1828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900"/>
              <a:buChar char="•"/>
            </a:pPr>
            <a:r>
              <a:rPr lang="en-US" sz="1900"/>
              <a:t>Founded in May 2011</a:t>
            </a:r>
            <a:endParaRPr/>
          </a:p>
          <a:p>
            <a:pPr marL="342900" lvl="0" indent="-342900" algn="l" rtl="0">
              <a:lnSpc>
                <a:spcPct val="100000"/>
              </a:lnSpc>
              <a:spcBef>
                <a:spcPts val="380"/>
              </a:spcBef>
              <a:spcAft>
                <a:spcPts val="0"/>
              </a:spcAft>
              <a:buClr>
                <a:schemeClr val="dk1"/>
              </a:buClr>
              <a:buSzPts val="1900"/>
              <a:buChar char="•"/>
            </a:pPr>
            <a:r>
              <a:rPr lang="en-US" sz="1900"/>
              <a:t>Forum for energy policy issues</a:t>
            </a:r>
            <a:endParaRPr/>
          </a:p>
          <a:p>
            <a:pPr marL="742950" lvl="1" indent="-285750" algn="l" rtl="0">
              <a:lnSpc>
                <a:spcPct val="100000"/>
              </a:lnSpc>
              <a:spcBef>
                <a:spcPts val="380"/>
              </a:spcBef>
              <a:spcAft>
                <a:spcPts val="0"/>
              </a:spcAft>
              <a:buClr>
                <a:schemeClr val="dk1"/>
              </a:buClr>
              <a:buSzPts val="1900"/>
              <a:buChar char="–"/>
            </a:pPr>
            <a:r>
              <a:rPr lang="en-US" sz="1900"/>
              <a:t>Roundtables, briefings, workshops, high-level dialogues</a:t>
            </a:r>
            <a:endParaRPr/>
          </a:p>
          <a:p>
            <a:pPr marL="742950" lvl="1" indent="-285750" algn="l" rtl="0">
              <a:lnSpc>
                <a:spcPct val="100000"/>
              </a:lnSpc>
              <a:spcBef>
                <a:spcPts val="380"/>
              </a:spcBef>
              <a:spcAft>
                <a:spcPts val="0"/>
              </a:spcAft>
              <a:buClr>
                <a:schemeClr val="dk1"/>
              </a:buClr>
              <a:buSzPts val="1900"/>
              <a:buChar char="–"/>
            </a:pPr>
            <a:r>
              <a:rPr lang="en-US" sz="1900"/>
              <a:t>Publications, podcast interviews, surveys</a:t>
            </a:r>
            <a:endParaRPr/>
          </a:p>
          <a:p>
            <a:pPr marL="742950" lvl="1" indent="-285750" algn="l" rtl="0">
              <a:lnSpc>
                <a:spcPct val="100000"/>
              </a:lnSpc>
              <a:spcBef>
                <a:spcPts val="380"/>
              </a:spcBef>
              <a:spcAft>
                <a:spcPts val="0"/>
              </a:spcAft>
              <a:buClr>
                <a:schemeClr val="dk1"/>
              </a:buClr>
              <a:buSzPts val="1900"/>
              <a:buChar char="–"/>
            </a:pPr>
            <a:r>
              <a:rPr lang="en-US" sz="1900"/>
              <a:t>Key issues: nuclear power, clean and renewable energy, etc.</a:t>
            </a:r>
            <a:endParaRPr/>
          </a:p>
        </p:txBody>
      </p:sp>
      <p:pic>
        <p:nvPicPr>
          <p:cNvPr id="99" name="Google Shape;99;p14" descr="Photograph of a group of 18 people wearing safety helmets and standing inside an underground facility with large cylindrical containers labeled &quot;JXCO&quot; in the background. The setting suggests a tour or inspection of an industrial or storage site, with individuals dressed in casual and business casual attire."/>
          <p:cNvPicPr preferRelativeResize="0"/>
          <p:nvPr/>
        </p:nvPicPr>
        <p:blipFill rotWithShape="1">
          <a:blip r:embed="rId3">
            <a:alphaModFix/>
          </a:blip>
          <a:srcRect/>
          <a:stretch/>
        </p:blipFill>
        <p:spPr>
          <a:xfrm>
            <a:off x="1577340" y="3063240"/>
            <a:ext cx="5749290" cy="3108960"/>
          </a:xfrm>
          <a:prstGeom prst="rect">
            <a:avLst/>
          </a:prstGeom>
          <a:noFill/>
          <a:ln>
            <a:noFill/>
          </a:ln>
        </p:spPr>
      </p:pic>
      <p:sp>
        <p:nvSpPr>
          <p:cNvPr id="100" name="Google Shape;100;p14"/>
          <p:cNvSpPr txBox="1"/>
          <p:nvPr/>
        </p:nvSpPr>
        <p:spPr>
          <a:xfrm>
            <a:off x="887730" y="6198870"/>
            <a:ext cx="71628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At WIPP: Korea-Japan-US Trilateral Nuclear Energy Dialogue, Summer 2012</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idx="4294967295"/>
          </p:nvPr>
        </p:nvSpPr>
        <p:spPr>
          <a:xfrm>
            <a:off x="457200" y="1371600"/>
            <a:ext cx="8229600" cy="3992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3200"/>
              <a:buFont typeface="Arial"/>
              <a:buNone/>
              <a:tabLst/>
              <a:defRPr/>
            </a:pP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342900" marR="0" lvl="0" indent="-342900" algn="ctr" defTabSz="914400" rtl="0" eaLnBrk="1" fontAlgn="auto" latinLnBrk="0" hangingPunct="1">
              <a:lnSpc>
                <a:spcPct val="100000"/>
              </a:lnSpc>
              <a:spcBef>
                <a:spcPts val="880"/>
              </a:spcBef>
              <a:spcAft>
                <a:spcPts val="0"/>
              </a:spcAft>
              <a:buClr>
                <a:schemeClr val="dk1"/>
              </a:buClr>
              <a:buSzPts val="4400"/>
              <a:buFont typeface="Arial"/>
              <a:buNone/>
              <a:tabLst/>
              <a:defRPr/>
            </a:pPr>
            <a:r>
              <a:rPr kumimoji="0" lang="en-US" sz="4400" b="1" i="1" u="none" strike="noStrike" kern="0" cap="none" spc="0" normalizeH="0" baseline="0" noProof="0" dirty="0">
                <a:ln>
                  <a:noFill/>
                </a:ln>
                <a:solidFill>
                  <a:schemeClr val="dk1"/>
                </a:solidFill>
                <a:effectLst/>
                <a:uLnTx/>
                <a:uFillTx/>
                <a:latin typeface="Calibri"/>
                <a:ea typeface="Calibri"/>
                <a:cs typeface="Calibri"/>
                <a:sym typeface="Calibri"/>
              </a:rPr>
              <a:t>Disclaimer</a:t>
            </a: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342900" marR="0" lvl="0" indent="-342900" algn="ctr" defTabSz="914400" rtl="0" eaLnBrk="1" fontAlgn="auto" latinLnBrk="0" hangingPunct="1">
              <a:lnSpc>
                <a:spcPct val="100000"/>
              </a:lnSpc>
              <a:spcBef>
                <a:spcPts val="64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Any views or opinions expressed in this presentation are strictly my own and do not necessarily reflect the positions of GABI or its affiliates and partners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idx="4294967295"/>
          </p:nvPr>
        </p:nvSpPr>
        <p:spPr>
          <a:xfrm>
            <a:off x="1503363" y="563563"/>
            <a:ext cx="6137275"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4400"/>
              <a:buFont typeface="Arial"/>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Miracle on the Han </a:t>
            </a:r>
          </a:p>
        </p:txBody>
      </p:sp>
      <p:sp>
        <p:nvSpPr>
          <p:cNvPr id="111" name="Google Shape;111;p16">
            <a:extLst>
              <a:ext uri="{C183D7F6-B498-43B3-948B-1728B52AA6E4}">
                <adec:decorative xmlns:adec="http://schemas.microsoft.com/office/drawing/2017/decorative" val="1"/>
              </a:ext>
            </a:extLst>
          </p:cNvPr>
          <p:cNvSpPr txBox="1"/>
          <p:nvPr/>
        </p:nvSpPr>
        <p:spPr>
          <a:xfrm>
            <a:off x="914400" y="6096000"/>
            <a:ext cx="70866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2" name="Google Shape;112;p16" descr="Photograph of a cityscape at night showcasing densely packed buildings illuminated by streetlights and interior lighting. Key features include a brightly lit main road running through the center and a distant tower on a hill, highlighting urban density and nighttime activity."/>
          <p:cNvPicPr preferRelativeResize="0"/>
          <p:nvPr/>
        </p:nvPicPr>
        <p:blipFill rotWithShape="1">
          <a:blip r:embed="rId3">
            <a:alphaModFix/>
          </a:blip>
          <a:srcRect/>
          <a:stretch/>
        </p:blipFill>
        <p:spPr>
          <a:xfrm>
            <a:off x="914400" y="1312475"/>
            <a:ext cx="7480451" cy="476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7"/>
          <p:cNvSpPr txBox="1">
            <a:spLocks noGrp="1"/>
          </p:cNvSpPr>
          <p:nvPr>
            <p:ph type="title" idx="4294967295"/>
          </p:nvPr>
        </p:nvSpPr>
        <p:spPr>
          <a:xfrm>
            <a:off x="605925" y="990600"/>
            <a:ext cx="5334000" cy="609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Energy Resource Scarcity in Korea</a:t>
            </a:r>
          </a:p>
        </p:txBody>
      </p:sp>
      <p:pic>
        <p:nvPicPr>
          <p:cNvPr id="120" name="Google Shape;120;p17" descr="anthracite coal"/>
          <p:cNvPicPr preferRelativeResize="0"/>
          <p:nvPr/>
        </p:nvPicPr>
        <p:blipFill rotWithShape="1">
          <a:blip r:embed="rId3">
            <a:alphaModFix/>
          </a:blip>
          <a:srcRect/>
          <a:stretch/>
        </p:blipFill>
        <p:spPr>
          <a:xfrm>
            <a:off x="304800" y="1676400"/>
            <a:ext cx="4164997" cy="4114800"/>
          </a:xfrm>
          <a:prstGeom prst="rect">
            <a:avLst/>
          </a:prstGeom>
          <a:noFill/>
          <a:ln>
            <a:noFill/>
          </a:ln>
        </p:spPr>
      </p:pic>
      <p:sp>
        <p:nvSpPr>
          <p:cNvPr id="121" name="Google Shape;121;p17"/>
          <p:cNvSpPr txBox="1"/>
          <p:nvPr/>
        </p:nvSpPr>
        <p:spPr>
          <a:xfrm>
            <a:off x="533400" y="5562600"/>
            <a:ext cx="37338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Anthracite coal</a:t>
            </a:r>
            <a:endParaRPr sz="1600" b="1" i="0" u="none" strike="noStrike" cap="none">
              <a:solidFill>
                <a:schemeClr val="dk1"/>
              </a:solidFill>
              <a:latin typeface="Calibri"/>
              <a:ea typeface="Calibri"/>
              <a:cs typeface="Calibri"/>
              <a:sym typeface="Calibri"/>
            </a:endParaRPr>
          </a:p>
        </p:txBody>
      </p:sp>
      <p:sp>
        <p:nvSpPr>
          <p:cNvPr id="118" name="Google Shape;118;p17"/>
          <p:cNvSpPr txBox="1">
            <a:spLocks noGrp="1"/>
          </p:cNvSpPr>
          <p:nvPr>
            <p:ph type="body" idx="1"/>
          </p:nvPr>
        </p:nvSpPr>
        <p:spPr>
          <a:xfrm>
            <a:off x="4469800" y="1600200"/>
            <a:ext cx="42672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Char char="•"/>
            </a:pPr>
            <a:r>
              <a:rPr lang="en-US" sz="2400"/>
              <a:t>Virtually no oil</a:t>
            </a:r>
            <a:endParaRPr/>
          </a:p>
          <a:p>
            <a:pPr marL="342900" lvl="0" indent="-342900" algn="l" rtl="0">
              <a:lnSpc>
                <a:spcPct val="90000"/>
              </a:lnSpc>
              <a:spcBef>
                <a:spcPts val="480"/>
              </a:spcBef>
              <a:spcAft>
                <a:spcPts val="0"/>
              </a:spcAft>
              <a:buClr>
                <a:schemeClr val="dk1"/>
              </a:buClr>
              <a:buSzPts val="2400"/>
              <a:buChar char="•"/>
            </a:pPr>
            <a:r>
              <a:rPr lang="en-US" sz="2400"/>
              <a:t>Limited natural gas reserves</a:t>
            </a:r>
            <a:endParaRPr/>
          </a:p>
          <a:p>
            <a:pPr marL="342900" lvl="0" indent="-342900" algn="l" rtl="0">
              <a:lnSpc>
                <a:spcPct val="90000"/>
              </a:lnSpc>
              <a:spcBef>
                <a:spcPts val="480"/>
              </a:spcBef>
              <a:spcAft>
                <a:spcPts val="0"/>
              </a:spcAft>
              <a:buClr>
                <a:schemeClr val="dk1"/>
              </a:buClr>
              <a:buSzPts val="2400"/>
              <a:buChar char="•"/>
            </a:pPr>
            <a:r>
              <a:rPr lang="en-US" sz="2400"/>
              <a:t>Small anthracite coal production</a:t>
            </a:r>
            <a:endParaRPr/>
          </a:p>
          <a:p>
            <a:pPr marL="742950" lvl="1" indent="-285750" algn="l" rtl="0">
              <a:lnSpc>
                <a:spcPct val="90000"/>
              </a:lnSpc>
              <a:spcBef>
                <a:spcPts val="400"/>
              </a:spcBef>
              <a:spcAft>
                <a:spcPts val="0"/>
              </a:spcAft>
              <a:buClr>
                <a:schemeClr val="dk1"/>
              </a:buClr>
              <a:buSzPts val="2000"/>
              <a:buChar char="–"/>
            </a:pPr>
            <a:r>
              <a:rPr lang="en-US" sz="2000"/>
              <a:t>Major energy source prior to the 1990s</a:t>
            </a:r>
            <a:endParaRPr/>
          </a:p>
          <a:p>
            <a:pPr marL="742950" lvl="1" indent="-285750" algn="l" rtl="0">
              <a:lnSpc>
                <a:spcPct val="90000"/>
              </a:lnSpc>
              <a:spcBef>
                <a:spcPts val="400"/>
              </a:spcBef>
              <a:spcAft>
                <a:spcPts val="0"/>
              </a:spcAft>
              <a:buClr>
                <a:schemeClr val="dk1"/>
              </a:buClr>
              <a:buSzPts val="2000"/>
              <a:buChar char="–"/>
            </a:pPr>
            <a:r>
              <a:rPr lang="en-US" sz="2000"/>
              <a:t>Not generally used for power generation</a:t>
            </a:r>
            <a:endParaRPr/>
          </a:p>
          <a:p>
            <a:pPr marL="742950" lvl="1" indent="-285750" algn="l" rtl="0">
              <a:lnSpc>
                <a:spcPct val="90000"/>
              </a:lnSpc>
              <a:spcBef>
                <a:spcPts val="400"/>
              </a:spcBef>
              <a:spcAft>
                <a:spcPts val="0"/>
              </a:spcAft>
              <a:buClr>
                <a:schemeClr val="dk1"/>
              </a:buClr>
              <a:buSzPts val="2000"/>
              <a:buChar char="–"/>
            </a:pPr>
            <a:r>
              <a:rPr lang="en-US" sz="2000"/>
              <a:t>Low mine productivity and high labor costs have scaled back production</a:t>
            </a:r>
            <a:br>
              <a:rPr lang="en-US"/>
            </a:br>
            <a:endParaRPr sz="2000"/>
          </a:p>
          <a:p>
            <a:pPr marL="342900" lvl="0" indent="-342900" algn="ctr" rtl="0">
              <a:lnSpc>
                <a:spcPct val="90000"/>
              </a:lnSpc>
              <a:spcBef>
                <a:spcPts val="480"/>
              </a:spcBef>
              <a:spcAft>
                <a:spcPts val="0"/>
              </a:spcAft>
              <a:buClr>
                <a:schemeClr val="dk1"/>
              </a:buClr>
              <a:buSzPts val="2400"/>
              <a:buNone/>
            </a:pPr>
            <a:r>
              <a:rPr lang="en-US" sz="2400"/>
              <a:t>	</a:t>
            </a:r>
            <a:r>
              <a:rPr lang="en-US" sz="2400" u="sng"/>
              <a:t>Mineral resources largely concentrated in North Korea</a:t>
            </a:r>
            <a:endParaRPr/>
          </a:p>
          <a:p>
            <a:pPr marL="342900" lvl="0" indent="-190500" algn="l" rtl="0">
              <a:lnSpc>
                <a:spcPct val="90000"/>
              </a:lnSpc>
              <a:spcBef>
                <a:spcPts val="480"/>
              </a:spcBef>
              <a:spcAft>
                <a:spcPts val="0"/>
              </a:spcAft>
              <a:buClr>
                <a:schemeClr val="dk1"/>
              </a:buClr>
              <a:buSzPts val="2400"/>
              <a:buFont typeface="Noto Sans Symbols"/>
              <a:buNone/>
            </a:pPr>
            <a:endParaRPr sz="2400"/>
          </a:p>
        </p:txBody>
      </p:sp>
      <p:pic>
        <p:nvPicPr>
          <p:cNvPr id="122" name="Google Shape;122;p17" descr="South Korean flag"/>
          <p:cNvPicPr preferRelativeResize="0"/>
          <p:nvPr/>
        </p:nvPicPr>
        <p:blipFill rotWithShape="1">
          <a:blip r:embed="rId4">
            <a:alphaModFix/>
          </a:blip>
          <a:srcRect/>
          <a:stretch/>
        </p:blipFill>
        <p:spPr>
          <a:xfrm>
            <a:off x="7169225" y="672950"/>
            <a:ext cx="1295400" cy="83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18"/>
          <p:cNvSpPr txBox="1">
            <a:spLocks noGrp="1"/>
          </p:cNvSpPr>
          <p:nvPr>
            <p:ph type="title" idx="4294967295"/>
          </p:nvPr>
        </p:nvSpPr>
        <p:spPr>
          <a:xfrm>
            <a:off x="457200" y="990600"/>
            <a:ext cx="5673600" cy="609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High Energy Important Dependence</a:t>
            </a:r>
          </a:p>
        </p:txBody>
      </p:sp>
      <p:pic>
        <p:nvPicPr>
          <p:cNvPr id="133" name="Google Shape;133;p18" descr="south Korean flag"/>
          <p:cNvPicPr preferRelativeResize="0"/>
          <p:nvPr/>
        </p:nvPicPr>
        <p:blipFill rotWithShape="1">
          <a:blip r:embed="rId3">
            <a:alphaModFix/>
          </a:blip>
          <a:srcRect/>
          <a:stretch/>
        </p:blipFill>
        <p:spPr>
          <a:xfrm>
            <a:off x="7169225" y="685800"/>
            <a:ext cx="1295400" cy="838200"/>
          </a:xfrm>
          <a:prstGeom prst="rect">
            <a:avLst/>
          </a:prstGeom>
          <a:noFill/>
          <a:ln>
            <a:noFill/>
          </a:ln>
        </p:spPr>
      </p:pic>
      <p:sp>
        <p:nvSpPr>
          <p:cNvPr id="130" name="Google Shape;130;p18"/>
          <p:cNvSpPr txBox="1"/>
          <p:nvPr/>
        </p:nvSpPr>
        <p:spPr>
          <a:xfrm>
            <a:off x="457200" y="1524001"/>
            <a:ext cx="8305800" cy="150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Latest U.S. Energy Information Administration (EIA) Statistics: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9</a:t>
            </a:r>
            <a:r>
              <a:rPr lang="en-US" sz="2400" b="1" i="0" u="none" strike="noStrike" cap="none" baseline="30000">
                <a:solidFill>
                  <a:schemeClr val="dk1"/>
                </a:solidFill>
                <a:latin typeface="Calibri"/>
                <a:ea typeface="Calibri"/>
                <a:cs typeface="Calibri"/>
                <a:sym typeface="Calibri"/>
              </a:rPr>
              <a:t>th</a:t>
            </a:r>
            <a:r>
              <a:rPr lang="en-US" sz="2400" b="1" i="0" u="none" strike="noStrike" cap="none">
                <a:solidFill>
                  <a:schemeClr val="dk1"/>
                </a:solidFill>
                <a:latin typeface="Calibri"/>
                <a:ea typeface="Calibri"/>
                <a:cs typeface="Calibri"/>
                <a:sym typeface="Calibri"/>
              </a:rPr>
              <a:t> Largest </a:t>
            </a:r>
            <a:r>
              <a:rPr lang="en-US" sz="2400">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nergy </a:t>
            </a:r>
            <a:r>
              <a:rPr lang="en-US" sz="2400">
                <a:solidFill>
                  <a:schemeClr val="dk1"/>
                </a:solidFill>
                <a:latin typeface="Calibri"/>
                <a:ea typeface="Calibri"/>
                <a:cs typeface="Calibri"/>
                <a:sym typeface="Calibri"/>
              </a:rPr>
              <a:t>c</a:t>
            </a:r>
            <a:r>
              <a:rPr lang="en-US" sz="2400" b="0" i="0" u="none" strike="noStrike" cap="none">
                <a:solidFill>
                  <a:schemeClr val="dk1"/>
                </a:solidFill>
                <a:latin typeface="Calibri"/>
                <a:ea typeface="Calibri"/>
                <a:cs typeface="Calibri"/>
                <a:sym typeface="Calibri"/>
              </a:rPr>
              <a:t>onsuming </a:t>
            </a:r>
            <a:r>
              <a:rPr lang="en-US" sz="2400">
                <a:solidFill>
                  <a:schemeClr val="dk1"/>
                </a:solidFill>
                <a:latin typeface="Calibri"/>
                <a:ea typeface="Calibri"/>
                <a:cs typeface="Calibri"/>
                <a:sym typeface="Calibri"/>
              </a:rPr>
              <a:t>c</a:t>
            </a:r>
            <a:r>
              <a:rPr lang="en-US" sz="2400" b="0" i="0" u="none" strike="noStrike" cap="none">
                <a:solidFill>
                  <a:schemeClr val="dk1"/>
                </a:solidFill>
                <a:latin typeface="Calibri"/>
                <a:ea typeface="Calibri"/>
                <a:cs typeface="Calibri"/>
                <a:sym typeface="Calibri"/>
              </a:rPr>
              <a:t>ountry in the world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Imports 97%</a:t>
            </a:r>
            <a:r>
              <a:rPr lang="en-US" sz="2400" b="0" i="0" u="none" strike="noStrike" cap="none">
                <a:solidFill>
                  <a:schemeClr val="dk1"/>
                </a:solidFill>
                <a:latin typeface="Calibri"/>
                <a:ea typeface="Calibri"/>
                <a:cs typeface="Calibri"/>
                <a:sym typeface="Calibri"/>
              </a:rPr>
              <a:t> of its primary energy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31" name="Google Shape;131;p18" descr="LNG tanker ship"/>
          <p:cNvPicPr preferRelativeResize="0"/>
          <p:nvPr/>
        </p:nvPicPr>
        <p:blipFill rotWithShape="1">
          <a:blip r:embed="rId4">
            <a:alphaModFix/>
          </a:blip>
          <a:srcRect/>
          <a:stretch/>
        </p:blipFill>
        <p:spPr>
          <a:xfrm>
            <a:off x="533400" y="2895600"/>
            <a:ext cx="4953000" cy="2743200"/>
          </a:xfrm>
          <a:prstGeom prst="rect">
            <a:avLst/>
          </a:prstGeom>
          <a:noFill/>
          <a:ln>
            <a:noFill/>
          </a:ln>
        </p:spPr>
      </p:pic>
      <p:sp>
        <p:nvSpPr>
          <p:cNvPr id="132" name="Google Shape;132;p18"/>
          <p:cNvSpPr txBox="1"/>
          <p:nvPr/>
        </p:nvSpPr>
        <p:spPr>
          <a:xfrm>
            <a:off x="533400" y="5638801"/>
            <a:ext cx="49530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LNG Tanker owned by Hyundai Merchant Marine</a:t>
            </a:r>
            <a:endParaRPr sz="1500" b="0" i="0" u="none" strike="noStrike" cap="none">
              <a:solidFill>
                <a:schemeClr val="dk1"/>
              </a:solidFill>
              <a:latin typeface="Calibri"/>
              <a:ea typeface="Calibri"/>
              <a:cs typeface="Calibri"/>
              <a:sym typeface="Calibri"/>
            </a:endParaRPr>
          </a:p>
        </p:txBody>
      </p:sp>
      <p:sp>
        <p:nvSpPr>
          <p:cNvPr id="128" name="Google Shape;128;p18"/>
          <p:cNvSpPr txBox="1">
            <a:spLocks noGrp="1"/>
          </p:cNvSpPr>
          <p:nvPr>
            <p:ph type="body" idx="1"/>
          </p:nvPr>
        </p:nvSpPr>
        <p:spPr>
          <a:xfrm>
            <a:off x="5715000" y="2819400"/>
            <a:ext cx="3048000" cy="3124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None/>
            </a:pPr>
            <a:r>
              <a:rPr lang="en-US" sz="2000"/>
              <a:t>Korea is the world’s…</a:t>
            </a:r>
            <a:endParaRPr/>
          </a:p>
          <a:p>
            <a:pPr marL="342900" lvl="0" indent="-342900" algn="l" rtl="0">
              <a:lnSpc>
                <a:spcPct val="100000"/>
              </a:lnSpc>
              <a:spcBef>
                <a:spcPts val="400"/>
              </a:spcBef>
              <a:spcAft>
                <a:spcPts val="0"/>
              </a:spcAft>
              <a:buClr>
                <a:schemeClr val="dk1"/>
              </a:buClr>
              <a:buSzPts val="2000"/>
              <a:buFont typeface="Noto Sans Symbols"/>
              <a:buChar char="▪"/>
            </a:pPr>
            <a:r>
              <a:rPr lang="en-US" sz="2000"/>
              <a:t>3rd largest importer of liquefied natural gas (LNG)</a:t>
            </a:r>
            <a:endParaRPr/>
          </a:p>
          <a:p>
            <a:pPr marL="342900" lvl="0" indent="-342900" algn="l" rtl="0">
              <a:lnSpc>
                <a:spcPct val="100000"/>
              </a:lnSpc>
              <a:spcBef>
                <a:spcPts val="400"/>
              </a:spcBef>
              <a:spcAft>
                <a:spcPts val="0"/>
              </a:spcAft>
              <a:buClr>
                <a:schemeClr val="dk1"/>
              </a:buClr>
              <a:buSzPts val="2000"/>
              <a:buFont typeface="Noto Sans Symbols"/>
              <a:buChar char="▪"/>
            </a:pPr>
            <a:r>
              <a:rPr lang="en-US" sz="2000"/>
              <a:t>4th largest importer of coal</a:t>
            </a:r>
            <a:endParaRPr/>
          </a:p>
          <a:p>
            <a:pPr marL="342900" lvl="0" indent="-342900" algn="l" rtl="0">
              <a:lnSpc>
                <a:spcPct val="100000"/>
              </a:lnSpc>
              <a:spcBef>
                <a:spcPts val="400"/>
              </a:spcBef>
              <a:spcAft>
                <a:spcPts val="0"/>
              </a:spcAft>
              <a:buClr>
                <a:schemeClr val="dk1"/>
              </a:buClr>
              <a:buSzPts val="2000"/>
              <a:buFont typeface="Noto Sans Symbols"/>
              <a:buChar char="▪"/>
            </a:pPr>
            <a:r>
              <a:rPr lang="en-US" sz="2000"/>
              <a:t>5th largest net importer of petroleum and other hydrocarbons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19"/>
          <p:cNvSpPr txBox="1">
            <a:spLocks noGrp="1"/>
          </p:cNvSpPr>
          <p:nvPr>
            <p:ph type="title" idx="4294967295"/>
          </p:nvPr>
        </p:nvSpPr>
        <p:spPr>
          <a:xfrm>
            <a:off x="371825" y="914400"/>
            <a:ext cx="67974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ctr"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South Korea as an Energy/Electricity Island</a:t>
            </a:r>
          </a:p>
        </p:txBody>
      </p:sp>
      <p:pic>
        <p:nvPicPr>
          <p:cNvPr id="141" name="Google Shape;141;p19" descr="satelite view of south Korea"/>
          <p:cNvPicPr preferRelativeResize="0"/>
          <p:nvPr/>
        </p:nvPicPr>
        <p:blipFill rotWithShape="1">
          <a:blip r:embed="rId3">
            <a:alphaModFix/>
          </a:blip>
          <a:srcRect/>
          <a:stretch/>
        </p:blipFill>
        <p:spPr>
          <a:xfrm>
            <a:off x="533400" y="1600200"/>
            <a:ext cx="3810000" cy="4571999"/>
          </a:xfrm>
          <a:prstGeom prst="rect">
            <a:avLst/>
          </a:prstGeom>
          <a:noFill/>
          <a:ln>
            <a:noFill/>
          </a:ln>
        </p:spPr>
      </p:pic>
      <p:sp>
        <p:nvSpPr>
          <p:cNvPr id="139" name="Google Shape;139;p19"/>
          <p:cNvSpPr txBox="1">
            <a:spLocks noGrp="1"/>
          </p:cNvSpPr>
          <p:nvPr>
            <p:ph type="body" idx="1"/>
          </p:nvPr>
        </p:nvSpPr>
        <p:spPr>
          <a:xfrm>
            <a:off x="4495800" y="1600200"/>
            <a:ext cx="4191000"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b="1"/>
              <a:t>No electrical grid connections</a:t>
            </a:r>
            <a:endParaRPr b="1"/>
          </a:p>
          <a:p>
            <a:pPr marL="742950" lvl="1" indent="-285750" algn="l" rtl="0">
              <a:lnSpc>
                <a:spcPct val="100000"/>
              </a:lnSpc>
              <a:spcBef>
                <a:spcPts val="360"/>
              </a:spcBef>
              <a:spcAft>
                <a:spcPts val="0"/>
              </a:spcAft>
              <a:buClr>
                <a:schemeClr val="dk1"/>
              </a:buClr>
              <a:buSzPts val="1800"/>
              <a:buChar char="–"/>
            </a:pPr>
            <a:r>
              <a:rPr lang="en-US" sz="1800"/>
              <a:t>Unable to import electricity</a:t>
            </a:r>
            <a:endParaRPr/>
          </a:p>
          <a:p>
            <a:pPr marL="742950" lvl="1" indent="-285750" algn="l" rtl="0">
              <a:lnSpc>
                <a:spcPct val="100000"/>
              </a:lnSpc>
              <a:spcBef>
                <a:spcPts val="360"/>
              </a:spcBef>
              <a:spcAft>
                <a:spcPts val="0"/>
              </a:spcAft>
              <a:buClr>
                <a:schemeClr val="dk1"/>
              </a:buClr>
              <a:buSzPts val="1800"/>
              <a:buChar char="–"/>
            </a:pPr>
            <a:r>
              <a:rPr lang="en-US" sz="1800"/>
              <a:t>Must generate its own electricity needs within a densely populated, limited geographical space</a:t>
            </a:r>
            <a:endParaRPr/>
          </a:p>
          <a:p>
            <a:pPr marL="742950" lvl="1" indent="-285750" algn="l" rtl="0">
              <a:lnSpc>
                <a:spcPct val="100000"/>
              </a:lnSpc>
              <a:spcBef>
                <a:spcPts val="360"/>
              </a:spcBef>
              <a:spcAft>
                <a:spcPts val="0"/>
              </a:spcAft>
              <a:buClr>
                <a:schemeClr val="dk1"/>
              </a:buClr>
              <a:buSzPts val="1800"/>
              <a:buChar char="–"/>
            </a:pPr>
            <a:r>
              <a:rPr lang="en-US" sz="1800"/>
              <a:t>Acute NIMBY issues</a:t>
            </a:r>
            <a:endParaRPr/>
          </a:p>
          <a:p>
            <a:pPr marL="742950" lvl="1" indent="-285750" algn="l" rtl="0">
              <a:lnSpc>
                <a:spcPct val="100000"/>
              </a:lnSpc>
              <a:spcBef>
                <a:spcPts val="360"/>
              </a:spcBef>
              <a:spcAft>
                <a:spcPts val="0"/>
              </a:spcAft>
              <a:buClr>
                <a:schemeClr val="dk1"/>
              </a:buClr>
              <a:buSzPts val="1800"/>
              <a:buChar char="–"/>
            </a:pPr>
            <a:r>
              <a:rPr lang="en-US" sz="1800"/>
              <a:t>Problematic for plant siting and renewable energy deployment</a:t>
            </a:r>
            <a:endParaRPr sz="1800"/>
          </a:p>
          <a:p>
            <a:pPr marL="342900" lvl="0" indent="-203200" algn="l" rtl="0">
              <a:lnSpc>
                <a:spcPct val="100000"/>
              </a:lnSpc>
              <a:spcBef>
                <a:spcPts val="440"/>
              </a:spcBef>
              <a:spcAft>
                <a:spcPts val="0"/>
              </a:spcAft>
              <a:buClr>
                <a:schemeClr val="dk1"/>
              </a:buClr>
              <a:buSzPts val="2200"/>
              <a:buNone/>
            </a:pPr>
            <a:endParaRPr sz="2200"/>
          </a:p>
          <a:p>
            <a:pPr marL="342900" lvl="0" indent="-342900" algn="l" rtl="0">
              <a:lnSpc>
                <a:spcPct val="100000"/>
              </a:lnSpc>
              <a:spcBef>
                <a:spcPts val="440"/>
              </a:spcBef>
              <a:spcAft>
                <a:spcPts val="0"/>
              </a:spcAft>
              <a:buClr>
                <a:schemeClr val="dk1"/>
              </a:buClr>
              <a:buSzPts val="2200"/>
              <a:buChar char="•"/>
            </a:pPr>
            <a:r>
              <a:rPr lang="en-US" sz="2200" b="1"/>
              <a:t>No oil/gas pipeline connections</a:t>
            </a:r>
            <a:endParaRPr b="1"/>
          </a:p>
          <a:p>
            <a:pPr marL="742950" lvl="1" indent="-285750" algn="l" rtl="0">
              <a:lnSpc>
                <a:spcPct val="100000"/>
              </a:lnSpc>
              <a:spcBef>
                <a:spcPts val="360"/>
              </a:spcBef>
              <a:spcAft>
                <a:spcPts val="0"/>
              </a:spcAft>
              <a:buClr>
                <a:schemeClr val="dk1"/>
              </a:buClr>
              <a:buSzPts val="1800"/>
              <a:buChar char="–"/>
            </a:pPr>
            <a:r>
              <a:rPr lang="en-US" sz="1800"/>
              <a:t>Completely reliant upon tanker shipments of LNG and oil</a:t>
            </a:r>
            <a:endParaRPr/>
          </a:p>
          <a:p>
            <a:pPr marL="742950" lvl="1" indent="-285750" algn="l" rtl="0">
              <a:lnSpc>
                <a:spcPct val="100000"/>
              </a:lnSpc>
              <a:spcBef>
                <a:spcPts val="360"/>
              </a:spcBef>
              <a:spcAft>
                <a:spcPts val="0"/>
              </a:spcAft>
              <a:buClr>
                <a:schemeClr val="dk1"/>
              </a:buClr>
              <a:buSzPts val="1800"/>
              <a:buChar char="–"/>
            </a:pPr>
            <a:r>
              <a:rPr lang="en-US" sz="1800"/>
              <a:t>Magnify energy import costs</a:t>
            </a:r>
            <a:endParaRPr/>
          </a:p>
        </p:txBody>
      </p:sp>
      <p:pic>
        <p:nvPicPr>
          <p:cNvPr id="142" name="Google Shape;142;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169225" y="685800"/>
            <a:ext cx="1295400" cy="83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0"/>
          <p:cNvSpPr txBox="1">
            <a:spLocks noGrp="1"/>
          </p:cNvSpPr>
          <p:nvPr>
            <p:ph type="title" idx="4294967295"/>
          </p:nvPr>
        </p:nvSpPr>
        <p:spPr>
          <a:xfrm>
            <a:off x="457200" y="838200"/>
            <a:ext cx="60702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Dependence on Middle East Suppliers</a:t>
            </a:r>
          </a:p>
        </p:txBody>
      </p:sp>
      <p:sp>
        <p:nvSpPr>
          <p:cNvPr id="148" name="Google Shape;148;p20"/>
          <p:cNvSpPr txBox="1">
            <a:spLocks noGrp="1"/>
          </p:cNvSpPr>
          <p:nvPr>
            <p:ph type="body" idx="1"/>
          </p:nvPr>
        </p:nvSpPr>
        <p:spPr>
          <a:xfrm>
            <a:off x="533400" y="1524000"/>
            <a:ext cx="8305800" cy="893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None/>
            </a:pPr>
            <a:r>
              <a:rPr lang="en-US" sz="2200" b="1" i="1"/>
              <a:t>Oil and gas imports have historically been dominated by a limited number of Middle East suppliers </a:t>
            </a:r>
            <a:endParaRPr i="1"/>
          </a:p>
        </p:txBody>
      </p:sp>
      <p:sp>
        <p:nvSpPr>
          <p:cNvPr id="154" name="Google Shape;154;p20"/>
          <p:cNvSpPr txBox="1"/>
          <p:nvPr/>
        </p:nvSpPr>
        <p:spPr>
          <a:xfrm>
            <a:off x="1566450" y="2468400"/>
            <a:ext cx="1667700" cy="75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2015 CRUDE OIL IMPORTS</a:t>
            </a:r>
            <a:endParaRPr sz="1800" b="1" i="0" u="none" strike="noStrike" cap="none">
              <a:solidFill>
                <a:srgbClr val="000000"/>
              </a:solidFill>
              <a:latin typeface="Calibri"/>
              <a:ea typeface="Calibri"/>
              <a:cs typeface="Calibri"/>
              <a:sym typeface="Calibri"/>
            </a:endParaRPr>
          </a:p>
        </p:txBody>
      </p:sp>
      <p:pic>
        <p:nvPicPr>
          <p:cNvPr id="152" name="Google Shape;152;p20" descr="2015 crude oil imports&#10;30% saudi arabia&#10;14% kuwait&#10;13% Iraq&#10;11% Qatar&#10;10% United Arab Emirates&#10;6% Russia&#10;4% Iran&#10;12% other"/>
          <p:cNvPicPr preferRelativeResize="0"/>
          <p:nvPr/>
        </p:nvPicPr>
        <p:blipFill rotWithShape="1">
          <a:blip r:embed="rId3">
            <a:alphaModFix/>
          </a:blip>
          <a:srcRect/>
          <a:stretch/>
        </p:blipFill>
        <p:spPr>
          <a:xfrm>
            <a:off x="838200" y="3276600"/>
            <a:ext cx="3124200" cy="2878844"/>
          </a:xfrm>
          <a:prstGeom prst="rect">
            <a:avLst/>
          </a:prstGeom>
          <a:noFill/>
          <a:ln>
            <a:noFill/>
          </a:ln>
        </p:spPr>
      </p:pic>
      <p:sp>
        <p:nvSpPr>
          <p:cNvPr id="150" name="Google Shape;150;p20"/>
          <p:cNvSpPr txBox="1"/>
          <p:nvPr/>
        </p:nvSpPr>
        <p:spPr>
          <a:xfrm>
            <a:off x="533400" y="6248400"/>
            <a:ext cx="38100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Source: Korea Customs and Trade Development Institute</a:t>
            </a:r>
            <a:endParaRPr sz="1200" b="0" i="0" u="none" strike="noStrike" cap="none">
              <a:solidFill>
                <a:schemeClr val="dk1"/>
              </a:solidFill>
              <a:latin typeface="Calibri"/>
              <a:ea typeface="Calibri"/>
              <a:cs typeface="Calibri"/>
              <a:sym typeface="Calibri"/>
            </a:endParaRPr>
          </a:p>
        </p:txBody>
      </p:sp>
      <p:sp>
        <p:nvSpPr>
          <p:cNvPr id="155" name="Google Shape;155;p20"/>
          <p:cNvSpPr txBox="1"/>
          <p:nvPr/>
        </p:nvSpPr>
        <p:spPr>
          <a:xfrm>
            <a:off x="6183450" y="2480700"/>
            <a:ext cx="1555200" cy="68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2015 LNG IMPORTS</a:t>
            </a:r>
            <a:endParaRPr sz="1800" b="1" i="0" u="none" strike="noStrike" cap="none">
              <a:solidFill>
                <a:srgbClr val="000000"/>
              </a:solidFill>
              <a:latin typeface="Calibri"/>
              <a:ea typeface="Calibri"/>
              <a:cs typeface="Calibri"/>
              <a:sym typeface="Calibri"/>
            </a:endParaRPr>
          </a:p>
        </p:txBody>
      </p:sp>
      <p:pic>
        <p:nvPicPr>
          <p:cNvPr id="153" name="Google Shape;153;p20" descr="2015 LNG imports&#10;37% Qatar&#10;12% Oman&#10;11% Indonesia&#10;11% Malaysia&#10;8% russia&#10;6% australia&#10;4% nigeria&#10;4% brunei&#10;2% yemen&#10;5% others"/>
          <p:cNvPicPr preferRelativeResize="0"/>
          <p:nvPr/>
        </p:nvPicPr>
        <p:blipFill rotWithShape="1">
          <a:blip r:embed="rId4">
            <a:alphaModFix/>
          </a:blip>
          <a:srcRect/>
          <a:stretch/>
        </p:blipFill>
        <p:spPr>
          <a:xfrm>
            <a:off x="5181113" y="3230125"/>
            <a:ext cx="3353780" cy="2971801"/>
          </a:xfrm>
          <a:prstGeom prst="rect">
            <a:avLst/>
          </a:prstGeom>
          <a:noFill/>
          <a:ln>
            <a:noFill/>
          </a:ln>
        </p:spPr>
      </p:pic>
      <p:sp>
        <p:nvSpPr>
          <p:cNvPr id="151" name="Google Shape;151;p20"/>
          <p:cNvSpPr txBox="1"/>
          <p:nvPr/>
        </p:nvSpPr>
        <p:spPr>
          <a:xfrm>
            <a:off x="5160033" y="6248400"/>
            <a:ext cx="38100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Source: IHS Energy</a:t>
            </a:r>
            <a:endParaRPr sz="1200" b="0" i="0" u="none" strike="noStrike" cap="none">
              <a:solidFill>
                <a:schemeClr val="dk1"/>
              </a:solidFill>
              <a:latin typeface="Calibri"/>
              <a:ea typeface="Calibri"/>
              <a:cs typeface="Calibri"/>
              <a:sym typeface="Calibri"/>
            </a:endParaRPr>
          </a:p>
        </p:txBody>
      </p:sp>
      <p:pic>
        <p:nvPicPr>
          <p:cNvPr id="156" name="Google Shape;156;p2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151425" y="609975"/>
            <a:ext cx="1272820" cy="850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idx="4294967295"/>
          </p:nvPr>
        </p:nvSpPr>
        <p:spPr>
          <a:xfrm>
            <a:off x="457200" y="868725"/>
            <a:ext cx="59052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Dependence on Middle East Suppliers</a:t>
            </a:r>
            <a:endParaRPr kumimoji="0" lang="en-US" sz="2800" b="0" i="0" u="sng"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163" name="Google Shape;163;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71300" y="627974"/>
            <a:ext cx="1263100" cy="843925"/>
          </a:xfrm>
          <a:prstGeom prst="rect">
            <a:avLst/>
          </a:prstGeom>
          <a:noFill/>
          <a:ln>
            <a:noFill/>
          </a:ln>
        </p:spPr>
      </p:pic>
      <p:sp>
        <p:nvSpPr>
          <p:cNvPr id="165" name="Google Shape;165;p21"/>
          <p:cNvSpPr txBox="1"/>
          <p:nvPr/>
        </p:nvSpPr>
        <p:spPr>
          <a:xfrm>
            <a:off x="533400" y="1752600"/>
            <a:ext cx="80010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Heightened sensitivity to geopolitical instability in the Middle East</a:t>
            </a:r>
            <a:endParaRPr sz="2000" b="1" i="0" u="none" strike="noStrike" cap="none">
              <a:solidFill>
                <a:schemeClr val="dk1"/>
              </a:solidFill>
              <a:latin typeface="Calibri"/>
              <a:ea typeface="Calibri"/>
              <a:cs typeface="Calibri"/>
              <a:sym typeface="Calibri"/>
            </a:endParaRPr>
          </a:p>
        </p:txBody>
      </p:sp>
      <p:pic>
        <p:nvPicPr>
          <p:cNvPr id="164" name="Google Shape;164;p21" descr="map of strait of hormuz"/>
          <p:cNvPicPr preferRelativeResize="0"/>
          <p:nvPr/>
        </p:nvPicPr>
        <p:blipFill rotWithShape="1">
          <a:blip r:embed="rId4">
            <a:alphaModFix/>
          </a:blip>
          <a:srcRect/>
          <a:stretch/>
        </p:blipFill>
        <p:spPr>
          <a:xfrm>
            <a:off x="609601" y="2209800"/>
            <a:ext cx="6355760" cy="4267200"/>
          </a:xfrm>
          <a:prstGeom prst="rect">
            <a:avLst/>
          </a:prstGeom>
          <a:noFill/>
          <a:ln>
            <a:noFill/>
          </a:ln>
        </p:spPr>
      </p:pic>
      <p:sp>
        <p:nvSpPr>
          <p:cNvPr id="166" name="Google Shape;166;p21"/>
          <p:cNvSpPr txBox="1"/>
          <p:nvPr/>
        </p:nvSpPr>
        <p:spPr>
          <a:xfrm>
            <a:off x="7086600" y="2235100"/>
            <a:ext cx="1828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Strait of Hormuz</a:t>
            </a:r>
            <a:endParaRPr sz="1800" b="1" i="0" u="sng" strike="noStrike" cap="none">
              <a:solidFill>
                <a:schemeClr val="dk1"/>
              </a:solidFill>
              <a:latin typeface="Calibri"/>
              <a:ea typeface="Calibri"/>
              <a:cs typeface="Calibri"/>
              <a:sym typeface="Calibri"/>
            </a:endParaRPr>
          </a:p>
        </p:txBody>
      </p:sp>
      <p:sp>
        <p:nvSpPr>
          <p:cNvPr id="167" name="Google Shape;167;p21"/>
          <p:cNvSpPr txBox="1"/>
          <p:nvPr/>
        </p:nvSpPr>
        <p:spPr>
          <a:xfrm>
            <a:off x="7086600" y="2686800"/>
            <a:ext cx="1828800" cy="347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 17 million barrels of oil per day (20% of global demand)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 82 million tons of LNG (30% of global demand)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Roughly 85% of oil imports to ROK passes by this area</a:t>
            </a: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8" ma:contentTypeDescription="Create a new document." ma:contentTypeScope="" ma:versionID="aef173adfd01c44a0259beb3109b2172">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d8a748c89bf959b08e3d6a0aa7c44b10"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341FA4-B5A2-49B6-A91D-2EC00BBADD0B}"/>
</file>

<file path=customXml/itemProps2.xml><?xml version="1.0" encoding="utf-8"?>
<ds:datastoreItem xmlns:ds="http://schemas.openxmlformats.org/officeDocument/2006/customXml" ds:itemID="{28245AD0-D1FE-47DD-B3B2-D540FDFF6FA0}"/>
</file>

<file path=customXml/itemProps3.xml><?xml version="1.0" encoding="utf-8"?>
<ds:datastoreItem xmlns:ds="http://schemas.openxmlformats.org/officeDocument/2006/customXml" ds:itemID="{2D28696C-3A24-4E2F-94F8-6C3AC3ACC001}"/>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On-screen Show (4:3)</PresentationFormat>
  <Paragraphs>115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The Korean Perspective on Belt and Road From an Energy Security Lens </vt:lpstr>
      <vt:lpstr>Overview of the Global America Business Institute (GABI)</vt:lpstr>
      <vt:lpstr> Disclaimer Any views or opinions expressed in this presentation are strictly my own and do not necessarily reflect the positions of GABI or its affiliates and partners</vt:lpstr>
      <vt:lpstr>Miracle on the Han </vt:lpstr>
      <vt:lpstr>Energy Resource Scarcity in Korea</vt:lpstr>
      <vt:lpstr>High Energy Important Dependence</vt:lpstr>
      <vt:lpstr>South Korea as an Energy/Electricity Island</vt:lpstr>
      <vt:lpstr>Dependence on Middle East Suppliers</vt:lpstr>
      <vt:lpstr>Dependence on Middle East Suppliers</vt:lpstr>
      <vt:lpstr>Republic of Korea Electricity Generation Mix</vt:lpstr>
      <vt:lpstr>Korea’s Current Energy Dilemmas</vt:lpstr>
      <vt:lpstr>Challenges for Renewable Energy Deployment in Korea</vt:lpstr>
      <vt:lpstr>Benefits of Potential Regional Integration</vt:lpstr>
      <vt:lpstr>Benefits of Potential Regional Integration</vt:lpstr>
      <vt:lpstr>The Lure of Belt and Road </vt:lpstr>
      <vt:lpstr>Concerns about Growing Chinese Leverage over Korea</vt:lpstr>
      <vt:lpstr>The North Korea Question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Robert Starr</cp:lastModifiedBy>
  <cp:revision>1</cp:revision>
  <dcterms:modified xsi:type="dcterms:W3CDTF">2026-05-06T15:30:25Z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